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10" r:id="rId1"/>
    <p:sldMasterId id="2147483724" r:id="rId2"/>
  </p:sldMasterIdLst>
  <p:notesMasterIdLst>
    <p:notesMasterId r:id="rId21"/>
  </p:notesMasterIdLst>
  <p:sldIdLst>
    <p:sldId id="368" r:id="rId3"/>
    <p:sldId id="402" r:id="rId4"/>
    <p:sldId id="404" r:id="rId5"/>
    <p:sldId id="406" r:id="rId6"/>
    <p:sldId id="407" r:id="rId7"/>
    <p:sldId id="398" r:id="rId8"/>
    <p:sldId id="383" r:id="rId9"/>
    <p:sldId id="378" r:id="rId10"/>
    <p:sldId id="379" r:id="rId11"/>
    <p:sldId id="380" r:id="rId12"/>
    <p:sldId id="396" r:id="rId13"/>
    <p:sldId id="409" r:id="rId14"/>
    <p:sldId id="410" r:id="rId15"/>
    <p:sldId id="411" r:id="rId16"/>
    <p:sldId id="412" r:id="rId17"/>
    <p:sldId id="324" r:id="rId18"/>
    <p:sldId id="413" r:id="rId19"/>
    <p:sldId id="408" r:id="rId20"/>
  </p:sldIdLst>
  <p:sldSz cx="12192000" cy="6858000"/>
  <p:notesSz cx="7315200" cy="9601200"/>
  <p:embeddedFontLst>
    <p:embeddedFont>
      <p:font typeface="Calibri Light" panose="020F0302020204030204" pitchFamily="34" charset="0"/>
      <p:regular r:id="rId22"/>
      <p: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2AD3BB-2970-4495-BF1A-AAD18584BE66}">
  <a:tblStyle styleId="{CF2AD3BB-2970-4495-BF1A-AAD18584BE66}" styleName="Table_0"/>
  <a:tblStyle styleId="{DA6E7CED-7ECB-4705-9B29-95F568B9765D}" styleName="Table_1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415D947A-CB25-4A54-A8CC-7A063C7F32E1}" styleName="Table_2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BF5"/>
          </a:solidFill>
        </a:fill>
      </a:tcStyle>
    </a:wholeTbl>
    <a:band1H>
      <a:tcStyle>
        <a:tcBdr/>
        <a:fill>
          <a:solidFill>
            <a:srgbClr val="CAD4EA"/>
          </a:solidFill>
        </a:fill>
      </a:tcStyle>
    </a:band1H>
    <a:band1V>
      <a:tcStyle>
        <a:tcBdr/>
        <a:fill>
          <a:solidFill>
            <a:srgbClr val="CAD4EA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2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2"/>
          </a:solidFill>
        </a:fill>
      </a:tcStyle>
    </a:firstRow>
  </a:tblStyle>
  <a:tblStyle styleId="{38F40FFD-31A6-451B-8F2E-07ADEA654A7F}" styleName="Table_3">
    <a:wholeTbl>
      <a:tcTxStyle b="off" i="off">
        <a:font>
          <a:latin typeface="Intel Clear"/>
          <a:ea typeface="Intel Clear"/>
          <a:cs typeface="Intel Clear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33" autoAdjust="0"/>
    <p:restoredTop sz="82163" autoAdjust="0"/>
  </p:normalViewPr>
  <p:slideViewPr>
    <p:cSldViewPr snapToGrid="0">
      <p:cViewPr varScale="1">
        <p:scale>
          <a:sx n="92" d="100"/>
          <a:sy n="92" d="100"/>
        </p:scale>
        <p:origin x="14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19" cy="4817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74254" marR="0" lvl="1" indent="-43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48507" marR="0" lvl="2" indent="-87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22761" marR="0" lvl="3" indent="-3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97014" marR="0" lvl="4" indent="-47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71268" marR="0" lvl="5" indent="-90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845521" marR="0" lvl="6" indent="-7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319775" marR="0" lvl="7" indent="-50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794028" marR="0" lvl="8" indent="-942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19" cy="4817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74254" marR="0" lvl="1" indent="-43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48507" marR="0" lvl="2" indent="-87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22761" marR="0" lvl="3" indent="-3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97014" marR="0" lvl="4" indent="-47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71268" marR="0" lvl="5" indent="-90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845521" marR="0" lvl="6" indent="-7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319775" marR="0" lvl="7" indent="-50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794028" marR="0" lvl="8" indent="-942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1200150"/>
            <a:ext cx="5759449" cy="32400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31518" y="4620576"/>
            <a:ext cx="5852159" cy="3780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119475"/>
            <a:ext cx="3169919" cy="4817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74254" marR="0" lvl="1" indent="-43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48507" marR="0" lvl="2" indent="-87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22761" marR="0" lvl="3" indent="-3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97014" marR="0" lvl="4" indent="-47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71268" marR="0" lvl="5" indent="-90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845521" marR="0" lvl="6" indent="-7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319775" marR="0" lvl="7" indent="-50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794028" marR="0" lvl="8" indent="-942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143587" y="9119475"/>
            <a:ext cx="3169919" cy="481725"/>
          </a:xfrm>
          <a:prstGeom prst="rect">
            <a:avLst/>
          </a:prstGeom>
          <a:noFill/>
          <a:ln>
            <a:noFill/>
          </a:ln>
        </p:spPr>
        <p:txBody>
          <a:bodyPr lIns="96650" tIns="48300" rIns="96650" bIns="483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781315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9115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585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to update links to latest content.</a:t>
            </a:r>
            <a:r>
              <a:rPr lang="en-US" baseline="0" dirty="0" smtClean="0"/>
              <a:t>  Maybe move to backup.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6003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do: Semantic Metadata -&gt; Thing Description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3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 example to consensus… protocol binding document?</a:t>
            </a:r>
            <a:r>
              <a:rPr lang="en-US" baseline="0" dirty="0" smtClean="0"/>
              <a:t>  TD?</a:t>
            </a:r>
          </a:p>
          <a:p>
            <a:r>
              <a:rPr lang="en-US" baseline="0" dirty="0" smtClean="0"/>
              <a:t>Have bubble calling out security metadata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5635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needs</a:t>
            </a:r>
            <a:r>
              <a:rPr lang="en-US" baseline="0" dirty="0" smtClean="0"/>
              <a:t> a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5809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where do we discuss</a:t>
            </a:r>
            <a:r>
              <a:rPr lang="en-US" baseline="0" dirty="0" smtClean="0"/>
              <a:t> protection of the metadata: authorized access, authentication,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7915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572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0870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7033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6730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with Radial Gradi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607483" y="4657344"/>
            <a:ext cx="8440283" cy="12338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D54E"/>
              </a:buClr>
              <a:buFont typeface="Noto Sans Symbols"/>
              <a:buNone/>
              <a:defRPr sz="2133" b="0" i="0" u="none" strike="noStrike" cap="none">
                <a:solidFill>
                  <a:srgbClr val="F3D54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-1268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lvl="2" indent="-12669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12654" algn="ctr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lvl="4" indent="-12638" algn="ctr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lvl="5" indent="-1262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lvl="6" indent="-1260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lvl="7" indent="-1259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lvl="8" indent="-1257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ctrTitle"/>
          </p:nvPr>
        </p:nvSpPr>
        <p:spPr>
          <a:xfrm>
            <a:off x="584449" y="3372523"/>
            <a:ext cx="10950515" cy="13363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9989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6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7390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Bulleted 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165600" y="6432516"/>
            <a:ext cx="38607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mtClean="0"/>
              <a:t>NDSS DISS 2018</a:t>
            </a: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9163135" y="643251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02500" y="1025811"/>
            <a:ext cx="11736351" cy="48836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71C5"/>
              </a:buClr>
              <a:buFont typeface="Noto Sans Symbols"/>
              <a:buNone/>
              <a:defRPr sz="2400" b="0" i="0" u="none" strike="noStrike" cap="none">
                <a:solidFill>
                  <a:srgbClr val="0071C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44500" marR="0" lvl="1" indent="152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3C7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1699" marR="0" lvl="2" indent="1397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3C7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4630" marR="0" lvl="3" indent="91130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003C71"/>
              </a:buClr>
              <a:buSzPct val="108106"/>
              <a:buFont typeface="Arial"/>
              <a:buChar char="–"/>
              <a:defRPr sz="2133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65080" marR="0" lvl="4" indent="36147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003C71"/>
              </a:buClr>
              <a:buSzPct val="91610"/>
              <a:buFont typeface="Arial"/>
              <a:buChar char="–"/>
              <a:defRPr sz="1867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530736" marR="0" lvl="5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140336" marR="0" lvl="6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749937" marR="0" lvl="7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359537" marR="0" lvl="8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00383" y="85821"/>
            <a:ext cx="10972799" cy="8534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Font typeface="Arial"/>
              <a:buNone/>
              <a:defRPr sz="3733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4117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4083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r>
              <a:rPr lang="en-US" smtClean="0"/>
              <a:t>/37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9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59908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66518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97164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4033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r>
              <a:rPr lang="en-US" smtClean="0"/>
              <a:t>/37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81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75991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2009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25710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432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39076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Bulleted 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165600" y="6432516"/>
            <a:ext cx="38607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mtClean="0"/>
              <a:t>NDSS DISS 2018</a:t>
            </a: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9163135" y="643251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02500" y="1025811"/>
            <a:ext cx="11736351" cy="48836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71C5"/>
              </a:buClr>
              <a:buFont typeface="Noto Sans Symbols"/>
              <a:buNone/>
              <a:defRPr sz="2400" b="0" i="0" u="none" strike="noStrike" cap="none">
                <a:solidFill>
                  <a:srgbClr val="0071C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44500" marR="0" lvl="1" indent="152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3C7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1699" marR="0" lvl="2" indent="1397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3C7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4630" marR="0" lvl="3" indent="91130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003C71"/>
              </a:buClr>
              <a:buSzPct val="108106"/>
              <a:buFont typeface="Arial"/>
              <a:buChar char="–"/>
              <a:defRPr sz="2133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65080" marR="0" lvl="4" indent="36147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003C71"/>
              </a:buClr>
              <a:buSzPct val="91610"/>
              <a:buFont typeface="Arial"/>
              <a:buChar char="–"/>
              <a:defRPr sz="1867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530736" marR="0" lvl="5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140336" marR="0" lvl="6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749937" marR="0" lvl="7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359537" marR="0" lvl="8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00383" y="85821"/>
            <a:ext cx="10972799" cy="8534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Font typeface="Arial"/>
              <a:buNone/>
              <a:defRPr sz="3733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707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0576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718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0635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1605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7876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1401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996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5198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1448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ccool/ndss-wot-sec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tiff"/><Relationship Id="rId18" Type="http://schemas.openxmlformats.org/officeDocument/2006/relationships/image" Target="../media/image21.tiff"/><Relationship Id="rId26" Type="http://schemas.openxmlformats.org/officeDocument/2006/relationships/image" Target="../media/image29.tiff"/><Relationship Id="rId39" Type="http://schemas.openxmlformats.org/officeDocument/2006/relationships/image" Target="../media/image42.tiff"/><Relationship Id="rId21" Type="http://schemas.openxmlformats.org/officeDocument/2006/relationships/image" Target="../media/image24.png"/><Relationship Id="rId34" Type="http://schemas.openxmlformats.org/officeDocument/2006/relationships/image" Target="../media/image37.tiff"/><Relationship Id="rId42" Type="http://schemas.openxmlformats.org/officeDocument/2006/relationships/image" Target="../media/image45.tiff"/><Relationship Id="rId47" Type="http://schemas.openxmlformats.org/officeDocument/2006/relationships/image" Target="../media/image50.tiff"/><Relationship Id="rId50" Type="http://schemas.openxmlformats.org/officeDocument/2006/relationships/image" Target="../media/image53.tiff"/><Relationship Id="rId55" Type="http://schemas.openxmlformats.org/officeDocument/2006/relationships/image" Target="../media/image58.png"/><Relationship Id="rId6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image" Target="../media/image5.tiff"/><Relationship Id="rId16" Type="http://schemas.openxmlformats.org/officeDocument/2006/relationships/image" Target="../media/image19.tiff"/><Relationship Id="rId20" Type="http://schemas.openxmlformats.org/officeDocument/2006/relationships/image" Target="../media/image23.tiff"/><Relationship Id="rId29" Type="http://schemas.openxmlformats.org/officeDocument/2006/relationships/image" Target="../media/image32.tiff"/><Relationship Id="rId41" Type="http://schemas.openxmlformats.org/officeDocument/2006/relationships/image" Target="../media/image44.tiff"/><Relationship Id="rId54" Type="http://schemas.openxmlformats.org/officeDocument/2006/relationships/image" Target="../media/image57.png"/><Relationship Id="rId6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tiff"/><Relationship Id="rId24" Type="http://schemas.openxmlformats.org/officeDocument/2006/relationships/image" Target="../media/image27.tiff"/><Relationship Id="rId32" Type="http://schemas.openxmlformats.org/officeDocument/2006/relationships/image" Target="../media/image35.tiff"/><Relationship Id="rId37" Type="http://schemas.openxmlformats.org/officeDocument/2006/relationships/image" Target="../media/image40.tiff"/><Relationship Id="rId40" Type="http://schemas.openxmlformats.org/officeDocument/2006/relationships/image" Target="../media/image43.tiff"/><Relationship Id="rId45" Type="http://schemas.openxmlformats.org/officeDocument/2006/relationships/image" Target="../media/image48.tiff"/><Relationship Id="rId53" Type="http://schemas.openxmlformats.org/officeDocument/2006/relationships/image" Target="../media/image56.jpeg"/><Relationship Id="rId58" Type="http://schemas.openxmlformats.org/officeDocument/2006/relationships/image" Target="../media/image61.jpeg"/><Relationship Id="rId5" Type="http://schemas.openxmlformats.org/officeDocument/2006/relationships/image" Target="../media/image8.jpeg"/><Relationship Id="rId15" Type="http://schemas.openxmlformats.org/officeDocument/2006/relationships/image" Target="../media/image18.tiff"/><Relationship Id="rId23" Type="http://schemas.openxmlformats.org/officeDocument/2006/relationships/image" Target="../media/image26.tiff"/><Relationship Id="rId28" Type="http://schemas.openxmlformats.org/officeDocument/2006/relationships/image" Target="../media/image31.tiff"/><Relationship Id="rId36" Type="http://schemas.openxmlformats.org/officeDocument/2006/relationships/image" Target="../media/image39.tiff"/><Relationship Id="rId49" Type="http://schemas.openxmlformats.org/officeDocument/2006/relationships/image" Target="../media/image52.tiff"/><Relationship Id="rId57" Type="http://schemas.openxmlformats.org/officeDocument/2006/relationships/image" Target="../media/image60.png"/><Relationship Id="rId61" Type="http://schemas.openxmlformats.org/officeDocument/2006/relationships/image" Target="../media/image64.jpg"/><Relationship Id="rId10" Type="http://schemas.openxmlformats.org/officeDocument/2006/relationships/image" Target="../media/image13.tiff"/><Relationship Id="rId19" Type="http://schemas.openxmlformats.org/officeDocument/2006/relationships/image" Target="../media/image22.tiff"/><Relationship Id="rId31" Type="http://schemas.openxmlformats.org/officeDocument/2006/relationships/image" Target="../media/image34.tiff"/><Relationship Id="rId44" Type="http://schemas.openxmlformats.org/officeDocument/2006/relationships/image" Target="../media/image47.tiff"/><Relationship Id="rId52" Type="http://schemas.openxmlformats.org/officeDocument/2006/relationships/image" Target="../media/image55.gif"/><Relationship Id="rId60" Type="http://schemas.openxmlformats.org/officeDocument/2006/relationships/image" Target="../media/image63.tiff"/><Relationship Id="rId4" Type="http://schemas.openxmlformats.org/officeDocument/2006/relationships/image" Target="../media/image7.png"/><Relationship Id="rId9" Type="http://schemas.openxmlformats.org/officeDocument/2006/relationships/image" Target="../media/image12.tiff"/><Relationship Id="rId14" Type="http://schemas.openxmlformats.org/officeDocument/2006/relationships/image" Target="../media/image17.tiff"/><Relationship Id="rId22" Type="http://schemas.openxmlformats.org/officeDocument/2006/relationships/image" Target="../media/image25.gif"/><Relationship Id="rId27" Type="http://schemas.openxmlformats.org/officeDocument/2006/relationships/image" Target="../media/image30.tiff"/><Relationship Id="rId30" Type="http://schemas.openxmlformats.org/officeDocument/2006/relationships/image" Target="../media/image33.tiff"/><Relationship Id="rId35" Type="http://schemas.openxmlformats.org/officeDocument/2006/relationships/image" Target="../media/image38.tiff"/><Relationship Id="rId43" Type="http://schemas.openxmlformats.org/officeDocument/2006/relationships/image" Target="../media/image46.tiff"/><Relationship Id="rId48" Type="http://schemas.openxmlformats.org/officeDocument/2006/relationships/image" Target="../media/image51.tiff"/><Relationship Id="rId56" Type="http://schemas.openxmlformats.org/officeDocument/2006/relationships/image" Target="../media/image59.png"/><Relationship Id="rId8" Type="http://schemas.openxmlformats.org/officeDocument/2006/relationships/image" Target="../media/image11.jpeg"/><Relationship Id="rId51" Type="http://schemas.openxmlformats.org/officeDocument/2006/relationships/image" Target="../media/image54.png"/><Relationship Id="rId3" Type="http://schemas.openxmlformats.org/officeDocument/2006/relationships/image" Target="../media/image6.png"/><Relationship Id="rId12" Type="http://schemas.openxmlformats.org/officeDocument/2006/relationships/image" Target="../media/image15.tiff"/><Relationship Id="rId17" Type="http://schemas.openxmlformats.org/officeDocument/2006/relationships/image" Target="../media/image20.tiff"/><Relationship Id="rId25" Type="http://schemas.openxmlformats.org/officeDocument/2006/relationships/image" Target="../media/image28.tiff"/><Relationship Id="rId33" Type="http://schemas.openxmlformats.org/officeDocument/2006/relationships/image" Target="../media/image36.tiff"/><Relationship Id="rId38" Type="http://schemas.openxmlformats.org/officeDocument/2006/relationships/image" Target="../media/image41.tiff"/><Relationship Id="rId46" Type="http://schemas.openxmlformats.org/officeDocument/2006/relationships/image" Target="../media/image49.tiff"/><Relationship Id="rId5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3c.github.io/wot/current-practices/wot-practices.html" TargetMode="External"/><Relationship Id="rId3" Type="http://schemas.openxmlformats.org/officeDocument/2006/relationships/hyperlink" Target="https://www.w3.org/" TargetMode="External"/><Relationship Id="rId7" Type="http://schemas.openxmlformats.org/officeDocument/2006/relationships/hyperlink" Target="http://w3c.github.io/wot/charters/wot-white-paper-2016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.org/2016/09/wot-wg-charter.html" TargetMode="External"/><Relationship Id="rId5" Type="http://schemas.openxmlformats.org/officeDocument/2006/relationships/hyperlink" Target="https://www.w3.org/standards/webarch/" TargetMode="External"/><Relationship Id="rId4" Type="http://schemas.openxmlformats.org/officeDocument/2006/relationships/hyperlink" Target="https://www.w3.org/WoT/IG/" TargetMode="Externa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07483" y="4551217"/>
            <a:ext cx="8440283" cy="2182091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Michael McCool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(presenting) and Elena Reshetova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NDSS DISS 2018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February 18, 2018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San </a:t>
            </a:r>
            <a:r>
              <a:rPr lang="en-US" dirty="0" smtClean="0">
                <a:solidFill>
                  <a:srgbClr val="0070C0"/>
                </a:solidFill>
              </a:rPr>
              <a:t>Diego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  <a:hlinkClick r:id="rId2"/>
              </a:rPr>
              <a:t>https://github.com/mmccool/ndss-wot-sec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 smtClean="0">
              <a:solidFill>
                <a:srgbClr val="0070C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84449" y="2155371"/>
            <a:ext cx="10950515" cy="2492829"/>
          </a:xfrm>
        </p:spPr>
        <p:txBody>
          <a:bodyPr>
            <a:normAutofit fontScale="90000"/>
          </a:bodyPr>
          <a:lstStyle/>
          <a:p>
            <a:r>
              <a:rPr lang="en-US" sz="5400" dirty="0" smtClean="0">
                <a:solidFill>
                  <a:srgbClr val="002060"/>
                </a:solidFill>
              </a:rPr>
              <a:t>Distributed Security </a:t>
            </a:r>
            <a:br>
              <a:rPr lang="en-US" sz="5400" dirty="0" smtClean="0">
                <a:solidFill>
                  <a:srgbClr val="002060"/>
                </a:solidFill>
              </a:rPr>
            </a:br>
            <a:r>
              <a:rPr lang="en-US" sz="5400" dirty="0" smtClean="0">
                <a:solidFill>
                  <a:srgbClr val="002060"/>
                </a:solidFill>
              </a:rPr>
              <a:t>Risks and Opportunities in the </a:t>
            </a:r>
            <a:br>
              <a:rPr lang="en-US" sz="5400" dirty="0" smtClean="0">
                <a:solidFill>
                  <a:srgbClr val="002060"/>
                </a:solidFill>
              </a:rPr>
            </a:br>
            <a:r>
              <a:rPr lang="en-US" sz="5400" dirty="0" smtClean="0">
                <a:solidFill>
                  <a:srgbClr val="002060"/>
                </a:solidFill>
              </a:rPr>
              <a:t>W3C Web of Things</a:t>
            </a:r>
            <a:endParaRPr lang="en-US" sz="54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82" y="421881"/>
            <a:ext cx="2171999" cy="148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0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1991544" y="-12586419"/>
            <a:ext cx="8208912" cy="1954381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</a:t>
            </a:r>
            <a:r>
              <a:rPr lang="de-DE" sz="1600" dirty="0" err="1">
                <a:solidFill>
                  <a:srgbClr val="FF9900"/>
                </a:solidFill>
                <a:latin typeface="Consolas"/>
              </a:rPr>
              <a:t>context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"http://w3c.github.io/wot/w3c-wot-td-context.jsonld"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"http://example.org/actuator#"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"Thing"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MyLEDThing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base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"coap://myled.example.com:5683/"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security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cat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4A7B7C"/>
                </a:solidFill>
                <a:latin typeface="Consolas"/>
              </a:rPr>
              <a:t>token:jwt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alg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"HS256"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as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"https://authority-issuing.example.org"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smtClean="0">
                <a:solidFill>
                  <a:srgbClr val="4A7B7C"/>
                </a:solidFill>
                <a:latin typeface="Consolas"/>
              </a:rPr>
              <a:t>interaction"</a:t>
            </a:r>
            <a:r>
              <a:rPr lang="de-DE" sz="1600" dirty="0" smtClean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"Property"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domain:onOffStatus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status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600" dirty="0" err="1">
                <a:solidFill>
                  <a:srgbClr val="FF0066"/>
                </a:solidFill>
                <a:latin typeface="Consolas"/>
              </a:rPr>
              <a:t>boolean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writable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true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pwr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"http://mytemp.example.com:8080/status"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domain:fadeIn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fadeIn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"in"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"http://mytemp.example.com:8080/in"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                 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domain:fadeOut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fadeOut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"out"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"http://mytemp.example.com:8080/out"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"Event"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domain:alert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criticalCondition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600" dirty="0" err="1">
                <a:solidFill>
                  <a:srgbClr val="FF0066"/>
                </a:solidFill>
                <a:latin typeface="Consolas"/>
              </a:rPr>
              <a:t>string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ev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 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  <a:endParaRPr lang="de-CH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Geschweifte Klammer rechts 6"/>
          <p:cNvSpPr/>
          <p:nvPr/>
        </p:nvSpPr>
        <p:spPr>
          <a:xfrm>
            <a:off x="8688288" y="3717032"/>
            <a:ext cx="216024" cy="237626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extfeld 10"/>
          <p:cNvSpPr txBox="1"/>
          <p:nvPr/>
        </p:nvSpPr>
        <p:spPr>
          <a:xfrm>
            <a:off x="8976322" y="4674333"/>
            <a:ext cx="1717137" cy="595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Event</a:t>
            </a:r>
            <a:br>
              <a:rPr lang="en-US" sz="1867" dirty="0"/>
            </a:br>
            <a:r>
              <a:rPr lang="en-US" dirty="0" smtClean="0"/>
              <a:t>(sources</a:t>
            </a:r>
            <a:r>
              <a:rPr lang="en-US" dirty="0"/>
              <a:t>, sinks, …)</a:t>
            </a:r>
            <a:endParaRPr lang="en-US" sz="1867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63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049" y="1086521"/>
            <a:ext cx="11088414" cy="515291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Risks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2060"/>
                </a:solidFill>
              </a:rPr>
              <a:t>WoT</a:t>
            </a:r>
            <a:r>
              <a:rPr lang="en-US" dirty="0" smtClean="0">
                <a:solidFill>
                  <a:srgbClr val="002060"/>
                </a:solidFill>
              </a:rPr>
              <a:t> is predicated on Web standards being useful for </a:t>
            </a:r>
            <a:r>
              <a:rPr lang="en-US" dirty="0" err="1" smtClean="0">
                <a:solidFill>
                  <a:srgbClr val="002060"/>
                </a:solidFill>
              </a:rPr>
              <a:t>IoT</a:t>
            </a:r>
            <a:endParaRPr lang="en-US" dirty="0" smtClean="0">
              <a:solidFill>
                <a:srgbClr val="002060"/>
              </a:solidFill>
            </a:endParaRPr>
          </a:p>
          <a:p>
            <a:pPr marL="1244599" lvl="2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For example, being able to use web browsers as </a:t>
            </a:r>
            <a:r>
              <a:rPr lang="en-US" dirty="0" err="1" smtClean="0">
                <a:solidFill>
                  <a:srgbClr val="002060"/>
                </a:solidFill>
              </a:rPr>
              <a:t>IoT</a:t>
            </a:r>
            <a:r>
              <a:rPr lang="en-US" dirty="0" smtClean="0">
                <a:solidFill>
                  <a:srgbClr val="002060"/>
                </a:solidFill>
              </a:rPr>
              <a:t> device user interfaces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However… </a:t>
            </a:r>
          </a:p>
          <a:p>
            <a:pPr marL="1244599" lvl="2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Web is oriented towards browsers and human-readable information</a:t>
            </a:r>
          </a:p>
          <a:p>
            <a:pPr marL="1244599" lvl="2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2060"/>
                </a:solidFill>
              </a:rPr>
              <a:t>IoT</a:t>
            </a:r>
            <a:r>
              <a:rPr lang="en-US" dirty="0" smtClean="0">
                <a:solidFill>
                  <a:srgbClr val="002060"/>
                </a:solidFill>
              </a:rPr>
              <a:t> is oriented towards machine-to-machine communications</a:t>
            </a:r>
          </a:p>
          <a:p>
            <a:pPr marL="1244599" lvl="2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Web browsers assume an active full internet connection  </a:t>
            </a:r>
          </a:p>
          <a:p>
            <a:pPr marL="1244599" lvl="2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2060"/>
                </a:solidFill>
              </a:rPr>
              <a:t>IoT</a:t>
            </a:r>
            <a:r>
              <a:rPr lang="en-US" dirty="0" smtClean="0">
                <a:solidFill>
                  <a:srgbClr val="002060"/>
                </a:solidFill>
              </a:rPr>
              <a:t> devices may only have local network connectivity</a:t>
            </a:r>
            <a:endParaRPr lang="en-US" b="1" dirty="0" smtClean="0">
              <a:solidFill>
                <a:srgbClr val="002060"/>
              </a:solidFill>
            </a:endParaRPr>
          </a:p>
          <a:p>
            <a:r>
              <a:rPr lang="en-US" b="1" dirty="0" smtClean="0">
                <a:solidFill>
                  <a:srgbClr val="0070C0"/>
                </a:solidFill>
              </a:rPr>
              <a:t>One </a:t>
            </a:r>
            <a:r>
              <a:rPr lang="en-US" b="1" dirty="0">
                <a:solidFill>
                  <a:srgbClr val="0070C0"/>
                </a:solidFill>
              </a:rPr>
              <a:t>m</a:t>
            </a:r>
            <a:r>
              <a:rPr lang="en-US" b="1" dirty="0" smtClean="0">
                <a:solidFill>
                  <a:srgbClr val="0070C0"/>
                </a:solidFill>
              </a:rPr>
              <a:t>ajor </a:t>
            </a:r>
            <a:r>
              <a:rPr lang="en-US" b="1" dirty="0">
                <a:solidFill>
                  <a:srgbClr val="0070C0"/>
                </a:solidFill>
              </a:rPr>
              <a:t>p</a:t>
            </a:r>
            <a:r>
              <a:rPr lang="en-US" b="1" dirty="0" smtClean="0">
                <a:solidFill>
                  <a:srgbClr val="0070C0"/>
                </a:solidFill>
              </a:rPr>
              <a:t>ain point: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Browser assumptions about certificate revocation checking under HTTPS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Primarily affects use of HTTPS for “local” user interfaces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048" y="168167"/>
            <a:ext cx="10516134" cy="771094"/>
          </a:xfrm>
        </p:spPr>
        <p:txBody>
          <a:bodyPr/>
          <a:lstStyle/>
          <a:p>
            <a:r>
              <a:rPr lang="en-US" dirty="0" smtClean="0"/>
              <a:t>Problem 1: Local Links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95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049" y="1086521"/>
            <a:ext cx="11088414" cy="5259849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Risks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Pervasive metadata allows attacker to analyze a system in detail </a:t>
            </a:r>
            <a:br>
              <a:rPr lang="en-US" dirty="0" smtClean="0">
                <a:solidFill>
                  <a:srgbClr val="002060"/>
                </a:solidFill>
              </a:rPr>
            </a:br>
            <a:r>
              <a:rPr lang="en-US" dirty="0" smtClean="0">
                <a:solidFill>
                  <a:srgbClr val="002060"/>
                </a:solidFill>
              </a:rPr>
              <a:t>to find vulnerabilities and plan an attack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Opportunity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Pervasive metadata allows a system owner to analyze a system in detail </a:t>
            </a:r>
            <a:br>
              <a:rPr lang="en-US" dirty="0" smtClean="0">
                <a:solidFill>
                  <a:srgbClr val="002060"/>
                </a:solidFill>
              </a:rPr>
            </a:br>
            <a:r>
              <a:rPr lang="en-US" dirty="0" smtClean="0">
                <a:solidFill>
                  <a:srgbClr val="002060"/>
                </a:solidFill>
              </a:rPr>
              <a:t>to find vulnerabilities and prevent attacks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  <a:sym typeface="Wingdings" panose="05000000000000000000" pitchFamily="2" charset="2"/>
              </a:rPr>
              <a:t> Metadata needs to be made available only to trusted users.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b="1" dirty="0" smtClean="0">
                <a:solidFill>
                  <a:srgbClr val="002060"/>
                </a:solidFill>
              </a:rPr>
              <a:t>Note: </a:t>
            </a:r>
            <a:r>
              <a:rPr lang="en-US" dirty="0" smtClean="0">
                <a:solidFill>
                  <a:srgbClr val="002060"/>
                </a:solidFill>
              </a:rPr>
              <a:t>Semantic annotation makes this more powerful, as we can also automate </a:t>
            </a:r>
            <a:r>
              <a:rPr lang="en-US" dirty="0" err="1" smtClean="0">
                <a:solidFill>
                  <a:srgbClr val="002060"/>
                </a:solidFill>
              </a:rPr>
              <a:t>interferencing</a:t>
            </a:r>
            <a:r>
              <a:rPr lang="en-US" dirty="0" smtClean="0">
                <a:solidFill>
                  <a:srgbClr val="002060"/>
                </a:solidFill>
              </a:rPr>
              <a:t>, and also get more information about the physical installation and use of the device.</a:t>
            </a:r>
          </a:p>
          <a:p>
            <a:pPr lvl="1" indent="0">
              <a:buNone/>
            </a:pPr>
            <a:endParaRPr lang="en-US" b="1" dirty="0" smtClean="0">
              <a:solidFill>
                <a:srgbClr val="00B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048" y="168167"/>
            <a:ext cx="10516134" cy="771094"/>
          </a:xfrm>
        </p:spPr>
        <p:txBody>
          <a:bodyPr/>
          <a:lstStyle/>
          <a:p>
            <a:r>
              <a:rPr lang="en-US" dirty="0" smtClean="0"/>
              <a:t>Problem </a:t>
            </a:r>
            <a:r>
              <a:rPr lang="en-US" dirty="0"/>
              <a:t>2</a:t>
            </a:r>
            <a:r>
              <a:rPr lang="en-US" dirty="0" smtClean="0"/>
              <a:t>: Vulnerability Analysis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60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049" y="1086522"/>
            <a:ext cx="11088414" cy="482298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Risks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Protocol conversion bridges are vulnerable to attack, as protocol conversion may require “unpacking” data in flight, making it available to interception</a:t>
            </a:r>
          </a:p>
          <a:p>
            <a:pPr lvl="1" indent="0">
              <a:buNone/>
            </a:pPr>
            <a:endParaRPr lang="en-US" dirty="0" smtClean="0">
              <a:solidFill>
                <a:srgbClr val="002060"/>
              </a:solidFill>
            </a:endParaRPr>
          </a:p>
          <a:p>
            <a:r>
              <a:rPr lang="en-US" b="1" dirty="0" smtClean="0">
                <a:solidFill>
                  <a:srgbClr val="00B050"/>
                </a:solidFill>
              </a:rPr>
              <a:t>Opportunity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 system wishing to talk to a </a:t>
            </a:r>
            <a:r>
              <a:rPr lang="en-US" dirty="0" err="1" smtClean="0">
                <a:solidFill>
                  <a:srgbClr val="002060"/>
                </a:solidFill>
              </a:rPr>
              <a:t>WoT</a:t>
            </a:r>
            <a:r>
              <a:rPr lang="en-US" dirty="0" smtClean="0">
                <a:solidFill>
                  <a:srgbClr val="002060"/>
                </a:solidFill>
              </a:rPr>
              <a:t> Thing can access the metadata for a thing and set up an end-to-end encrypted channel directly to that thing, bypassing intermediate payload translation steps</a:t>
            </a:r>
          </a:p>
          <a:p>
            <a:pPr lvl="1" indent="0">
              <a:buNone/>
            </a:pPr>
            <a:endParaRPr lang="en-US" b="1" dirty="0" smtClean="0">
              <a:solidFill>
                <a:srgbClr val="00B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048" y="168167"/>
            <a:ext cx="10516134" cy="771094"/>
          </a:xfrm>
        </p:spPr>
        <p:txBody>
          <a:bodyPr/>
          <a:lstStyle/>
          <a:p>
            <a:r>
              <a:rPr lang="en-US" dirty="0" smtClean="0"/>
              <a:t>Problem 3: Endpoint Adaptation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43833" y="2732441"/>
            <a:ext cx="688490" cy="699247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7467601" y="2744988"/>
            <a:ext cx="688490" cy="699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411096" y="2732442"/>
            <a:ext cx="677732" cy="699247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cxnSp>
        <p:nvCxnSpPr>
          <p:cNvPr id="11" name="Straight Connector 10"/>
          <p:cNvCxnSpPr>
            <a:stCxn id="6" idx="6"/>
            <a:endCxn id="9" idx="1"/>
          </p:cNvCxnSpPr>
          <p:nvPr/>
        </p:nvCxnSpPr>
        <p:spPr>
          <a:xfrm>
            <a:off x="4032323" y="3082065"/>
            <a:ext cx="1378773" cy="1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9" idx="3"/>
            <a:endCxn id="8" idx="2"/>
          </p:cNvCxnSpPr>
          <p:nvPr/>
        </p:nvCxnSpPr>
        <p:spPr>
          <a:xfrm>
            <a:off x="6088828" y="3082066"/>
            <a:ext cx="1378773" cy="12546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354715" y="5497409"/>
            <a:ext cx="688490" cy="699247"/>
          </a:xfrm>
          <a:prstGeom prst="ellipse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7478483" y="5509956"/>
            <a:ext cx="688490" cy="69924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421978" y="5497410"/>
            <a:ext cx="677732" cy="69924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/>
          <p:cNvCxnSpPr>
            <a:stCxn id="19" idx="6"/>
            <a:endCxn id="20" idx="2"/>
          </p:cNvCxnSpPr>
          <p:nvPr/>
        </p:nvCxnSpPr>
        <p:spPr>
          <a:xfrm>
            <a:off x="4043205" y="5847033"/>
            <a:ext cx="3435278" cy="12547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3891757" y="5749120"/>
            <a:ext cx="216471" cy="195822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62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049" y="1086522"/>
            <a:ext cx="11088414" cy="4822980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Risks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Semantic search is relatively expensive</a:t>
            </a:r>
          </a:p>
          <a:p>
            <a:pPr marL="1244599" lvl="2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Pathological semantic queries can be created that can consume an unreasonable amount of resources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If semantic discovery services are “open”, then they will be subject to denial of service attacks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Opportunity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Semantic discovery is a powerful capability we would like to make available to users</a:t>
            </a:r>
          </a:p>
          <a:p>
            <a:pPr lvl="1" indent="0">
              <a:buNone/>
            </a:pPr>
            <a:r>
              <a:rPr lang="en-US" b="1" smtClean="0">
                <a:solidFill>
                  <a:srgbClr val="002060"/>
                </a:solidFill>
                <a:sym typeface="Wingdings" panose="05000000000000000000" pitchFamily="2" charset="2"/>
              </a:rPr>
              <a:t> </a:t>
            </a:r>
            <a:r>
              <a:rPr lang="en-US" b="1" smtClean="0">
                <a:solidFill>
                  <a:srgbClr val="002060"/>
                </a:solidFill>
              </a:rPr>
              <a:t>How </a:t>
            </a:r>
            <a:r>
              <a:rPr lang="en-US" b="1" dirty="0" smtClean="0">
                <a:solidFill>
                  <a:srgbClr val="002060"/>
                </a:solidFill>
              </a:rPr>
              <a:t>to </a:t>
            </a:r>
            <a:r>
              <a:rPr lang="en-US" b="1" smtClean="0">
                <a:solidFill>
                  <a:srgbClr val="002060"/>
                </a:solidFill>
              </a:rPr>
              <a:t>manage trust?</a:t>
            </a:r>
            <a:endParaRPr lang="en-US" b="1" dirty="0" smtClean="0">
              <a:solidFill>
                <a:srgbClr val="00B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048" y="168167"/>
            <a:ext cx="10516134" cy="771094"/>
          </a:xfrm>
        </p:spPr>
        <p:txBody>
          <a:bodyPr/>
          <a:lstStyle/>
          <a:p>
            <a:r>
              <a:rPr lang="en-US" dirty="0" smtClean="0"/>
              <a:t>Problem 4: Semantic Discovery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13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049" y="1086522"/>
            <a:ext cx="11088414" cy="5345994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Opportunity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 Thing Description can provide information that can be useful for enabling distributed  and/or decentralized security mechanisms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How can we make validated and authenticated </a:t>
            </a: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TDs </a:t>
            </a: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available in a </a:t>
            </a: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decentralized</a:t>
            </a: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fashion?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What security mechanisms should we support and what information do they need?</a:t>
            </a:r>
          </a:p>
          <a:p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Examples: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Payments/deposits for services: </a:t>
            </a:r>
            <a:r>
              <a:rPr lang="en-US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Interledger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address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Web of Trust: References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Access Control: Management Thing API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Discovery: Distributed discovery services and Thing Directories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Caching and proxies: </a:t>
            </a:r>
            <a:r>
              <a:rPr lang="en-US" dirty="0" smtClean="0">
                <a:solidFill>
                  <a:schemeClr val="tx1"/>
                </a:solidFill>
              </a:rPr>
              <a:t>Encrypted state and expected lifetime of cached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Firewalls: Network policy, including expected incoming </a:t>
            </a:r>
            <a:r>
              <a:rPr lang="en-US" i="1" dirty="0" smtClean="0">
                <a:solidFill>
                  <a:schemeClr val="tx1"/>
                </a:solidFill>
              </a:rPr>
              <a:t>and</a:t>
            </a:r>
            <a:r>
              <a:rPr lang="en-US" dirty="0" smtClean="0">
                <a:solidFill>
                  <a:schemeClr val="tx1"/>
                </a:solidFill>
              </a:rPr>
              <a:t> outgoing traffic</a:t>
            </a:r>
            <a:endParaRPr lang="en-US" dirty="0" smtClean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US" b="1" dirty="0" smtClean="0">
              <a:solidFill>
                <a:srgbClr val="00B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048" y="168167"/>
            <a:ext cx="10516134" cy="771094"/>
          </a:xfrm>
        </p:spPr>
        <p:txBody>
          <a:bodyPr/>
          <a:lstStyle/>
          <a:p>
            <a:r>
              <a:rPr lang="en-US" dirty="0" smtClean="0"/>
              <a:t>Problem 5: Security Metadata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1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559" y="1025811"/>
            <a:ext cx="11271292" cy="5330539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Main W3C </a:t>
            </a:r>
            <a:r>
              <a:rPr lang="en-US" b="1" dirty="0" err="1" smtClean="0"/>
              <a:t>WoT</a:t>
            </a:r>
            <a:r>
              <a:rPr lang="en-US" b="1" dirty="0" smtClean="0"/>
              <a:t> deliverable and differentiator: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Universal metadata format (“Thing Description”) for </a:t>
            </a:r>
            <a:r>
              <a:rPr lang="en-US" dirty="0" err="1" smtClean="0"/>
              <a:t>IoT</a:t>
            </a:r>
            <a:r>
              <a:rPr lang="en-US" dirty="0" smtClean="0"/>
              <a:t> services (“Things”) and associated common Thing abstraction</a:t>
            </a:r>
          </a:p>
          <a:p>
            <a:r>
              <a:rPr lang="en-US" b="1" dirty="0" smtClean="0"/>
              <a:t>Use of Web Standards for </a:t>
            </a:r>
            <a:r>
              <a:rPr lang="en-US" b="1" dirty="0" err="1" smtClean="0"/>
              <a:t>IoT</a:t>
            </a:r>
            <a:r>
              <a:rPr lang="en-US" b="1" dirty="0" smtClean="0"/>
              <a:t> has some specific issues: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Local links, HTTPS, and certificates</a:t>
            </a:r>
          </a:p>
          <a:p>
            <a:r>
              <a:rPr lang="en-US" b="1" dirty="0" smtClean="0"/>
              <a:t>Use of semantic metadata has specific risks and opportunities: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Vulnerability analysis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Endpoint adaptation vs. link-by-link translation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Preventing denial-of-service attacks on semantic discovery services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Securing metadata and providing it only to trusted entities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2966" y="85821"/>
            <a:ext cx="10600216" cy="85344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Footer Placeholder 25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NDSS DISS 2018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35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3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Follow-up Actions</a:t>
            </a:r>
            <a:endParaRPr lang="en-US" sz="373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WoT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Plugfest</a:t>
            </a:r>
            <a:r>
              <a:rPr lang="en-US" dirty="0" smtClean="0">
                <a:solidFill>
                  <a:srgbClr val="0070C0"/>
                </a:solidFill>
              </a:rPr>
              <a:t> – Prague, March 24-25, 2018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 err="1" smtClean="0">
                <a:solidFill>
                  <a:srgbClr val="0070C0"/>
                </a:solidFill>
              </a:rPr>
              <a:t>WoT</a:t>
            </a:r>
            <a:r>
              <a:rPr lang="en-US" dirty="0" smtClean="0">
                <a:solidFill>
                  <a:srgbClr val="0070C0"/>
                </a:solidFill>
              </a:rPr>
              <a:t> Interest Group</a:t>
            </a:r>
          </a:p>
          <a:p>
            <a:r>
              <a:rPr lang="en-US" dirty="0" err="1" smtClean="0">
                <a:solidFill>
                  <a:srgbClr val="0070C0"/>
                </a:solidFill>
              </a:rPr>
              <a:t>WoT</a:t>
            </a:r>
            <a:r>
              <a:rPr lang="en-US" dirty="0" smtClean="0">
                <a:solidFill>
                  <a:srgbClr val="0070C0"/>
                </a:solidFill>
              </a:rPr>
              <a:t> Working Group</a:t>
            </a:r>
          </a:p>
          <a:p>
            <a:pPr lvl="1"/>
            <a:r>
              <a:rPr lang="en-US" dirty="0" smtClean="0">
                <a:solidFill>
                  <a:srgbClr val="002060"/>
                </a:solidFill>
              </a:rPr>
              <a:t>W3C Web of Things Security and Privacy Considerations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Collaborations</a:t>
            </a:r>
          </a:p>
          <a:p>
            <a:r>
              <a:rPr lang="en-US" dirty="0" err="1" smtClean="0">
                <a:solidFill>
                  <a:srgbClr val="0070C0"/>
                </a:solidFill>
              </a:rPr>
              <a:t>WoT</a:t>
            </a:r>
            <a:r>
              <a:rPr lang="en-US" dirty="0" smtClean="0">
                <a:solidFill>
                  <a:srgbClr val="0070C0"/>
                </a:solidFill>
              </a:rPr>
              <a:t> Security Validation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17</a:t>
            </a:fld>
            <a:r>
              <a:rPr lang="en-US" smtClean="0"/>
              <a:t>/37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90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6448" y="189630"/>
            <a:ext cx="9423834" cy="922096"/>
          </a:xfrm>
        </p:spPr>
        <p:txBody>
          <a:bodyPr>
            <a:normAutofit/>
          </a:bodyPr>
          <a:lstStyle/>
          <a:p>
            <a:r>
              <a:rPr lang="en-GB" sz="373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of Things: Interest Group Members</a:t>
            </a:r>
            <a:endParaRPr lang="en-GB" sz="373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60310" y="6485481"/>
            <a:ext cx="711200" cy="264771"/>
          </a:xfrm>
        </p:spPr>
        <p:txBody>
          <a:bodyPr/>
          <a:lstStyle/>
          <a:p>
            <a:fld id="{E76FF339-C289-BD4E-BE3A-0EFF8D97C3C0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1689" y="1435621"/>
            <a:ext cx="11682013" cy="42324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7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8895" y="4124510"/>
            <a:ext cx="1208045" cy="805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4224" y="4223559"/>
            <a:ext cx="820448" cy="8204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4421" y="3786763"/>
            <a:ext cx="1843017" cy="14744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343" y="4773123"/>
            <a:ext cx="1455907" cy="5182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4988" y="3512703"/>
            <a:ext cx="1268932" cy="8974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479" y="3986692"/>
            <a:ext cx="1099400" cy="11443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8412" y="4583900"/>
            <a:ext cx="841699" cy="8416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8371" y="3194141"/>
            <a:ext cx="625064" cy="6250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6565" y="3891784"/>
            <a:ext cx="2130641" cy="3595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430" y="2088770"/>
            <a:ext cx="1631816" cy="2452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615" y="2583847"/>
            <a:ext cx="528499" cy="7019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0533" y="1523596"/>
            <a:ext cx="987207" cy="345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0292" y="1505816"/>
            <a:ext cx="1311424" cy="5541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824" y="1435408"/>
            <a:ext cx="1537567" cy="4269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875" y="2436242"/>
            <a:ext cx="1186248" cy="6731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2757" y="1562495"/>
            <a:ext cx="924645" cy="4562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7707" y="1577767"/>
            <a:ext cx="876936" cy="791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6391" y="3392404"/>
            <a:ext cx="694267" cy="6724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1443" y="1447491"/>
            <a:ext cx="1341217" cy="52420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310" y="1905723"/>
            <a:ext cx="532960" cy="81741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3647" y="1897949"/>
            <a:ext cx="1040241" cy="65015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0182" y="5201739"/>
            <a:ext cx="1265077" cy="25851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0380" y="1927524"/>
            <a:ext cx="1548196" cy="106036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1274" y="2422090"/>
            <a:ext cx="992788" cy="58464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4797" y="2442590"/>
            <a:ext cx="1103172" cy="27017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5027" y="2979803"/>
            <a:ext cx="823875" cy="60637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9982" y="2774193"/>
            <a:ext cx="882283" cy="49152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98484" y="3165665"/>
            <a:ext cx="1006448" cy="41264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673094" y="2865705"/>
            <a:ext cx="1691391" cy="522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965524" y="3151404"/>
            <a:ext cx="1055160" cy="32932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2507" y="3598743"/>
            <a:ext cx="1031424" cy="3760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9043" y="3473862"/>
            <a:ext cx="1174448" cy="88083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892" y="3473862"/>
            <a:ext cx="953097" cy="28159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19870"/>
            <a:ext cx="1200443" cy="90033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688" y="3681628"/>
            <a:ext cx="903643" cy="64545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1301" y="1511195"/>
            <a:ext cx="1920023" cy="2728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1824" y="2219101"/>
            <a:ext cx="961556" cy="96155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0528" y="1875011"/>
            <a:ext cx="1331801" cy="40591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8413" y="3217687"/>
            <a:ext cx="1035164" cy="628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4340" y="4169096"/>
            <a:ext cx="1396920" cy="104929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7767" y="5005179"/>
            <a:ext cx="1784195" cy="432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534" y="5121481"/>
            <a:ext cx="912320" cy="64496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5833" y="3802499"/>
            <a:ext cx="1850623" cy="104097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024" y="4380629"/>
            <a:ext cx="935665" cy="61380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6448" y="5149284"/>
            <a:ext cx="689692" cy="48197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8189" y="2577451"/>
            <a:ext cx="604236" cy="60423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8725" y="2678498"/>
            <a:ext cx="1614748" cy="50215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8418842" y="4541680"/>
            <a:ext cx="1524253" cy="90729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4778832" y="5318499"/>
            <a:ext cx="1449404" cy="31149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957" y="5134521"/>
            <a:ext cx="1339743" cy="54653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1458" y="4735319"/>
            <a:ext cx="808292" cy="26943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9262" y="4421975"/>
            <a:ext cx="1260588" cy="63963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7569" y="3367473"/>
            <a:ext cx="1338695" cy="63186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4249" y="3679861"/>
            <a:ext cx="884071" cy="88407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0291" y="5408152"/>
            <a:ext cx="1578461" cy="22887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178" y="4027091"/>
            <a:ext cx="901128" cy="46971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628" y="5213609"/>
            <a:ext cx="934897" cy="46744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0347" y="2925426"/>
            <a:ext cx="1309208" cy="981905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0862" y="1832707"/>
            <a:ext cx="763171" cy="3740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08" y="2272381"/>
            <a:ext cx="1856788" cy="305071"/>
          </a:xfrm>
          <a:prstGeom prst="rect">
            <a:avLst/>
          </a:prstGeom>
        </p:spPr>
      </p:pic>
      <p:pic>
        <p:nvPicPr>
          <p:cNvPr id="67" name="图片 2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5669941" y="3215555"/>
            <a:ext cx="607708" cy="607708"/>
          </a:xfrm>
          <a:prstGeom prst="rect">
            <a:avLst/>
          </a:prstGeom>
        </p:spPr>
      </p:pic>
      <p:pic>
        <p:nvPicPr>
          <p:cNvPr id="68" name="Shape 513" descr="1000px-W3C®_Icon.svg.png"/>
          <p:cNvPicPr preferRelativeResize="0"/>
          <p:nvPr/>
        </p:nvPicPr>
        <p:blipFill rotWithShape="1">
          <a:blip r:embed="rId63">
            <a:alphaModFix/>
          </a:blip>
          <a:srcRect/>
          <a:stretch/>
        </p:blipFill>
        <p:spPr>
          <a:xfrm>
            <a:off x="357668" y="0"/>
            <a:ext cx="1634924" cy="111339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NDSS DISS 2018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38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1" y="1025811"/>
            <a:ext cx="11473090" cy="4883691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Goals</a:t>
            </a:r>
          </a:p>
          <a:p>
            <a:r>
              <a:rPr lang="en-US" b="1" dirty="0" smtClean="0"/>
              <a:t>W3C Web of Things</a:t>
            </a:r>
          </a:p>
          <a:p>
            <a:r>
              <a:rPr lang="en-US" b="1" dirty="0" smtClean="0"/>
              <a:t>Risks and Opportunities</a:t>
            </a:r>
          </a:p>
          <a:p>
            <a:pPr marL="901700" lvl="1" indent="-457200">
              <a:buAutoNum type="arabicPeriod"/>
            </a:pPr>
            <a:r>
              <a:rPr lang="en-US" dirty="0" smtClean="0"/>
              <a:t>Local Links</a:t>
            </a:r>
          </a:p>
          <a:p>
            <a:pPr marL="901700" lvl="1" indent="-457200">
              <a:buAutoNum type="arabicPeriod"/>
            </a:pPr>
            <a:r>
              <a:rPr lang="en-US" dirty="0" smtClean="0"/>
              <a:t>Vulnerability Analysis</a:t>
            </a:r>
          </a:p>
          <a:p>
            <a:pPr marL="901700" lvl="1" indent="-457200">
              <a:buAutoNum type="arabicPeriod"/>
            </a:pPr>
            <a:r>
              <a:rPr lang="en-US" dirty="0" smtClean="0"/>
              <a:t>Endpoint Adaptation</a:t>
            </a:r>
          </a:p>
          <a:p>
            <a:pPr marL="901700" lvl="1" indent="-457200">
              <a:buAutoNum type="arabicPeriod"/>
            </a:pPr>
            <a:r>
              <a:rPr lang="en-US" dirty="0" smtClean="0"/>
              <a:t>Secure Discovery</a:t>
            </a:r>
          </a:p>
          <a:p>
            <a:pPr marL="901700" lvl="1" indent="-457200">
              <a:buAutoNum type="arabicPeriod"/>
            </a:pPr>
            <a:r>
              <a:rPr lang="en-US" dirty="0" smtClean="0"/>
              <a:t>Security Metadata</a:t>
            </a:r>
          </a:p>
          <a:p>
            <a:r>
              <a:rPr lang="en-US" b="1" dirty="0" smtClean="0"/>
              <a:t>Summary and Conclusions</a:t>
            </a:r>
            <a:endParaRPr lang="en-US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5761" y="204395"/>
            <a:ext cx="10707422" cy="935916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72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8791" y="1025811"/>
            <a:ext cx="11430060" cy="4883691"/>
          </a:xfrm>
        </p:spPr>
        <p:txBody>
          <a:bodyPr>
            <a:normAutofit/>
          </a:bodyPr>
          <a:lstStyle/>
          <a:p>
            <a:r>
              <a:rPr lang="en-US" b="1" dirty="0" smtClean="0"/>
              <a:t>Why this paper?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Necessary to perform security review of standards under development 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Paper lists a number of </a:t>
            </a:r>
            <a:r>
              <a:rPr lang="en-US" b="1" dirty="0" smtClean="0"/>
              <a:t>problems</a:t>
            </a:r>
            <a:r>
              <a:rPr lang="en-US" dirty="0" smtClean="0"/>
              <a:t> with the proposed W3C Web of Things standard under development that need to be addressed</a:t>
            </a:r>
          </a:p>
          <a:p>
            <a:pPr marL="1244599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Some issues are generalizable to other Web/</a:t>
            </a:r>
            <a:r>
              <a:rPr lang="en-US" dirty="0" err="1" smtClean="0"/>
              <a:t>IoT</a:t>
            </a:r>
            <a:r>
              <a:rPr lang="en-US" dirty="0" smtClean="0"/>
              <a:t> systems with metadata: </a:t>
            </a:r>
            <a:br>
              <a:rPr lang="en-US" dirty="0" smtClean="0"/>
            </a:br>
            <a:r>
              <a:rPr lang="en-US" dirty="0" smtClean="0"/>
              <a:t>DDS, OCF, IPSO, OneM2M, </a:t>
            </a:r>
            <a:r>
              <a:rPr lang="en-US" dirty="0" err="1" smtClean="0"/>
              <a:t>OpenAPI</a:t>
            </a:r>
            <a:r>
              <a:rPr lang="en-US" dirty="0" smtClean="0"/>
              <a:t>, etc.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paper does </a:t>
            </a:r>
            <a:r>
              <a:rPr lang="en-US" b="1" dirty="0" smtClean="0"/>
              <a:t>not</a:t>
            </a:r>
            <a:r>
              <a:rPr lang="en-US" dirty="0" smtClean="0"/>
              <a:t>, generally, propose </a:t>
            </a:r>
            <a:r>
              <a:rPr lang="en-US" b="1" dirty="0" smtClean="0"/>
              <a:t>solutions</a:t>
            </a:r>
          </a:p>
          <a:p>
            <a:r>
              <a:rPr lang="en-US" b="1" dirty="0" smtClean="0">
                <a:sym typeface="Wingdings" panose="05000000000000000000" pitchFamily="2" charset="2"/>
              </a:rPr>
              <a:t>Desired outcome: </a:t>
            </a:r>
          </a:p>
          <a:p>
            <a:pPr lvl="1" indent="0">
              <a:buNone/>
            </a:pPr>
            <a:r>
              <a:rPr lang="en-US" dirty="0">
                <a:sym typeface="Wingdings" panose="05000000000000000000" pitchFamily="2" charset="2"/>
              </a:rPr>
              <a:t>D</a:t>
            </a:r>
            <a:r>
              <a:rPr lang="en-US" dirty="0" smtClean="0">
                <a:sym typeface="Wingdings" panose="05000000000000000000" pitchFamily="2" charset="2"/>
              </a:rPr>
              <a:t>iscussion, collaboration, and research to find solutions to these problems.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8791" y="225911"/>
            <a:ext cx="10664391" cy="903642"/>
          </a:xfrm>
        </p:spPr>
        <p:txBody>
          <a:bodyPr>
            <a:normAutofit/>
          </a:bodyPr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67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7668" y="1025811"/>
            <a:ext cx="11481183" cy="4883691"/>
          </a:xfrm>
        </p:spPr>
        <p:txBody>
          <a:bodyPr>
            <a:normAutofit/>
          </a:bodyPr>
          <a:lstStyle/>
          <a:p>
            <a:r>
              <a:rPr lang="en-US" b="1" dirty="0" smtClean="0"/>
              <a:t>Working Group within W3C chartered December 2016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Based on ongoing work in an Interest Group by the same name</a:t>
            </a:r>
          </a:p>
          <a:p>
            <a:r>
              <a:rPr lang="en-US" b="1" dirty="0" smtClean="0"/>
              <a:t>Target date of December 2018 to deliver specifications for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Thing Description:</a:t>
            </a:r>
            <a:r>
              <a:rPr lang="en-US" dirty="0" smtClean="0"/>
              <a:t> metadata for </a:t>
            </a:r>
            <a:r>
              <a:rPr lang="en-US" dirty="0" smtClean="0"/>
              <a:t>describing </a:t>
            </a:r>
            <a:r>
              <a:rPr lang="en-US" dirty="0" smtClean="0"/>
              <a:t>Things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Scripting API:</a:t>
            </a:r>
            <a:r>
              <a:rPr lang="en-US" dirty="0" smtClean="0"/>
              <a:t> standardized mechanism to consume and expose Thing Descriptions and program the behavior of Things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Protocol Bindings: </a:t>
            </a:r>
            <a:r>
              <a:rPr lang="en-US" dirty="0" smtClean="0"/>
              <a:t>mappings of </a:t>
            </a:r>
            <a:r>
              <a:rPr lang="en-US" dirty="0" err="1" smtClean="0"/>
              <a:t>WoT</a:t>
            </a:r>
            <a:r>
              <a:rPr lang="en-US" dirty="0" smtClean="0"/>
              <a:t> architecture to various concrete protocols: HTTP, </a:t>
            </a:r>
            <a:r>
              <a:rPr lang="en-US" dirty="0" err="1" smtClean="0"/>
              <a:t>CoAP</a:t>
            </a:r>
            <a:r>
              <a:rPr lang="en-US" dirty="0" smtClean="0"/>
              <a:t>, MQTT, etc.</a:t>
            </a:r>
          </a:p>
          <a:p>
            <a:pPr marL="1244599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Mapping from abstract Property/Event/Actions CRUDN and/or Pub/Sub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86984" y="193638"/>
            <a:ext cx="8986198" cy="919759"/>
          </a:xfrm>
        </p:spPr>
        <p:txBody>
          <a:bodyPr/>
          <a:lstStyle/>
          <a:p>
            <a:r>
              <a:rPr lang="en-US" dirty="0" smtClean="0"/>
              <a:t>Web of Things</a:t>
            </a:r>
            <a:endParaRPr lang="en-US" dirty="0"/>
          </a:p>
        </p:txBody>
      </p:sp>
      <p:pic>
        <p:nvPicPr>
          <p:cNvPr id="5" name="Shape 513" descr="1000px-W3C®_Icon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668" y="0"/>
            <a:ext cx="1634924" cy="11133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0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2592" y="148589"/>
            <a:ext cx="9587690" cy="868681"/>
          </a:xfrm>
        </p:spPr>
        <p:txBody>
          <a:bodyPr anchor="ctr" anchorCtr="0">
            <a:normAutofit/>
          </a:bodyPr>
          <a:lstStyle/>
          <a:p>
            <a:r>
              <a:rPr lang="en-US" sz="373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</a:t>
            </a:r>
            <a:r>
              <a:rPr lang="en-US" sz="373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373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Things: Resources </a:t>
            </a:r>
            <a:r>
              <a:rPr lang="en-US" sz="373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373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Links</a:t>
            </a:r>
            <a:endParaRPr lang="en-US" sz="373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669" y="1261988"/>
            <a:ext cx="11643832" cy="49864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W3C: World Wide Web Consortium: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https://www.w3.org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of Things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 Group: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https://www.w3.org/WoT/IG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Charter: Leverage web standards and technology to enable </a:t>
            </a:r>
            <a:r>
              <a:rPr lang="en-US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interoperation</a:t>
            </a:r>
          </a:p>
          <a:p>
            <a:pPr lvl="1"/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architecture: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https://www.w3.org/standards/webarch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/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of Things Working Group to develop standard recommendations:</a:t>
            </a:r>
          </a:p>
          <a:p>
            <a:pPr lvl="1"/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Charter: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</a:t>
            </a:r>
            <a:r>
              <a:rPr lang="en-US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www.w3.org/2016/09/wot-wg-charter.html</a:t>
            </a:r>
            <a:endParaRPr lang="en-US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Co-chairs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Matthias 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Kovatsch (Siemens), Kazuo </a:t>
            </a:r>
            <a:r>
              <a:rPr lang="en-US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Kajimoto</a:t>
            </a:r>
            <a:r>
              <a:rPr 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(Panasonic), Michael McCool (Intel</a:t>
            </a:r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 paper on </a:t>
            </a:r>
            <a:r>
              <a:rPr lang="en-US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WoT</a:t>
            </a:r>
            <a: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architecture: </a:t>
            </a:r>
            <a:br>
              <a:rPr lang="en-US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://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w3c.github.io/wot/charters/wot-white-paper-2016.html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WoT</a:t>
            </a: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practices</a:t>
            </a:r>
            <a:r>
              <a:rPr lang="en-US" sz="24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://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w3c.github.io/wot/current-practices/wot-practices.html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Shape 513" descr="1000px-W3C®_Icon.svg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57668" y="0"/>
            <a:ext cx="1634924" cy="11133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9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8"/>
          <p:cNvSpPr/>
          <p:nvPr/>
        </p:nvSpPr>
        <p:spPr>
          <a:xfrm>
            <a:off x="9346065" y="1386079"/>
            <a:ext cx="999704" cy="504057"/>
          </a:xfrm>
          <a:prstGeom prst="cloud">
            <a:avLst/>
          </a:prstGeom>
          <a:solidFill>
            <a:srgbClr val="41AA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Lua</a:t>
            </a:r>
          </a:p>
        </p:txBody>
      </p:sp>
      <p:sp>
        <p:nvSpPr>
          <p:cNvPr id="6" name="Cloud 48"/>
          <p:cNvSpPr/>
          <p:nvPr/>
        </p:nvSpPr>
        <p:spPr>
          <a:xfrm>
            <a:off x="8400256" y="5070447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OCF</a:t>
            </a:r>
          </a:p>
        </p:txBody>
      </p:sp>
      <p:sp>
        <p:nvSpPr>
          <p:cNvPr id="7" name="角丸四角形 6"/>
          <p:cNvSpPr/>
          <p:nvPr/>
        </p:nvSpPr>
        <p:spPr bwMode="auto">
          <a:xfrm>
            <a:off x="4814591" y="980149"/>
            <a:ext cx="2587746" cy="4245790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2000" b="1"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WoT Servient</a:t>
            </a:r>
          </a:p>
        </p:txBody>
      </p:sp>
      <p:sp>
        <p:nvSpPr>
          <p:cNvPr id="8" name="角丸四角形 21"/>
          <p:cNvSpPr/>
          <p:nvPr/>
        </p:nvSpPr>
        <p:spPr bwMode="auto">
          <a:xfrm>
            <a:off x="4934238" y="1484206"/>
            <a:ext cx="2348452" cy="1944216"/>
          </a:xfrm>
          <a:prstGeom prst="roundRect">
            <a:avLst>
              <a:gd name="adj" fmla="val 10186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160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Runtime Environment</a:t>
            </a:r>
          </a:p>
        </p:txBody>
      </p:sp>
      <p:grpSp>
        <p:nvGrpSpPr>
          <p:cNvPr id="9" name="Group 38"/>
          <p:cNvGrpSpPr/>
          <p:nvPr/>
        </p:nvGrpSpPr>
        <p:grpSpPr>
          <a:xfrm>
            <a:off x="2496873" y="3379394"/>
            <a:ext cx="2060941" cy="828000"/>
            <a:chOff x="2670082" y="4186219"/>
            <a:chExt cx="2060941" cy="828000"/>
          </a:xfrm>
        </p:grpSpPr>
        <p:sp>
          <p:nvSpPr>
            <p:cNvPr id="10" name="角丸四角形 21"/>
            <p:cNvSpPr/>
            <p:nvPr/>
          </p:nvSpPr>
          <p:spPr bwMode="auto">
            <a:xfrm>
              <a:off x="2670082" y="4186219"/>
              <a:ext cx="2060941" cy="828000"/>
            </a:xfrm>
            <a:prstGeom prst="foldedCorner">
              <a:avLst>
                <a:gd name="adj" fmla="val 2019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sz="2000">
                  <a:solidFill>
                    <a:prstClr val="white"/>
                  </a:solidFill>
                  <a:latin typeface="Arial" panose="020B0604020202020204" pitchFamily="34" charset="0"/>
                  <a:ea typeface="HG明朝E" panose="02020909000000000000" pitchFamily="17" charset="-128"/>
                  <a:cs typeface="Arial" panose="020B0604020202020204" pitchFamily="34" charset="0"/>
                </a:rPr>
                <a:t>Thing</a:t>
              </a:r>
              <a:br>
                <a:rPr lang="en-US" altLang="ja-JP" sz="2000">
                  <a:solidFill>
                    <a:prstClr val="white"/>
                  </a:solidFill>
                  <a:latin typeface="Arial" panose="020B0604020202020204" pitchFamily="34" charset="0"/>
                  <a:ea typeface="HG明朝E" panose="02020909000000000000" pitchFamily="17" charset="-128"/>
                  <a:cs typeface="Arial" panose="020B0604020202020204" pitchFamily="34" charset="0"/>
                </a:rPr>
              </a:br>
              <a:r>
                <a:rPr lang="en-US" altLang="ja-JP" sz="2000">
                  <a:solidFill>
                    <a:prstClr val="white"/>
                  </a:solidFill>
                  <a:latin typeface="Arial" panose="020B0604020202020204" pitchFamily="34" charset="0"/>
                  <a:ea typeface="HG明朝E" panose="02020909000000000000" pitchFamily="17" charset="-128"/>
                  <a:cs typeface="Arial" panose="020B0604020202020204" pitchFamily="34" charset="0"/>
                </a:rPr>
                <a:t>Description</a:t>
              </a:r>
              <a:endParaRPr lang="en-US" altLang="ja-JP" sz="2800">
                <a:solidFill>
                  <a:prstClr val="white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endParaRPr>
            </a:p>
          </p:txBody>
        </p:sp>
        <p:grpSp>
          <p:nvGrpSpPr>
            <p:cNvPr id="11" name="Group 28"/>
            <p:cNvGrpSpPr/>
            <p:nvPr/>
          </p:nvGrpSpPr>
          <p:grpSpPr>
            <a:xfrm>
              <a:off x="2812207" y="4399725"/>
              <a:ext cx="413417" cy="426971"/>
              <a:chOff x="4042160" y="993559"/>
              <a:chExt cx="548293" cy="566272"/>
            </a:xfrm>
            <a:solidFill>
              <a:sysClr val="window" lastClr="FFFFFF"/>
            </a:solidFill>
          </p:grpSpPr>
          <p:sp>
            <p:nvSpPr>
              <p:cNvPr id="12" name="Isosceles Triangle 29"/>
              <p:cNvSpPr/>
              <p:nvPr/>
            </p:nvSpPr>
            <p:spPr>
              <a:xfrm rot="1800000">
                <a:off x="4184483" y="1052736"/>
                <a:ext cx="405970" cy="349975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lang="en-US" sz="4400">
                  <a:solidFill>
                    <a:prstClr val="white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" name="Oval 30"/>
              <p:cNvSpPr/>
              <p:nvPr/>
            </p:nvSpPr>
            <p:spPr>
              <a:xfrm rot="19800000">
                <a:off x="4394607" y="993559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lang="en-US" sz="4400">
                  <a:solidFill>
                    <a:prstClr val="white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" name="Oval 31"/>
              <p:cNvSpPr/>
              <p:nvPr/>
            </p:nvSpPr>
            <p:spPr>
              <a:xfrm rot="19800000">
                <a:off x="4042160" y="119656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lang="en-US" sz="4400">
                  <a:solidFill>
                    <a:prstClr val="white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5" name="Oval 32"/>
              <p:cNvSpPr/>
              <p:nvPr/>
            </p:nvSpPr>
            <p:spPr>
              <a:xfrm rot="1800000">
                <a:off x="4394610" y="139868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lang="en-US" sz="4400">
                  <a:solidFill>
                    <a:prstClr val="white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6" name="Right Brace 36"/>
          <p:cNvSpPr>
            <a:spLocks/>
          </p:cNvSpPr>
          <p:nvPr/>
        </p:nvSpPr>
        <p:spPr bwMode="auto">
          <a:xfrm>
            <a:off x="7537432" y="1484205"/>
            <a:ext cx="288032" cy="380048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2400">
              <a:latin typeface="Arial" panose="020B0604020202020204" pitchFamily="34" charset="0"/>
              <a:ea typeface="ヒラギノ角ゴ Pro W3" charset="0"/>
              <a:cs typeface="Arial" panose="020B0604020202020204" pitchFamily="34" charset="0"/>
            </a:endParaRPr>
          </a:p>
        </p:txBody>
      </p:sp>
      <p:sp>
        <p:nvSpPr>
          <p:cNvPr id="17" name="テキスト ボックス 39"/>
          <p:cNvSpPr txBox="1"/>
          <p:nvPr/>
        </p:nvSpPr>
        <p:spPr>
          <a:xfrm>
            <a:off x="7896200" y="1974104"/>
            <a:ext cx="3681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solidFill>
                  <a:srgbClr val="005A9C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3</a:t>
            </a:r>
            <a:r>
              <a:rPr lang="en-US" altLang="ja-JP" sz="2000" b="1" dirty="0" smtClean="0">
                <a:solidFill>
                  <a:srgbClr val="005A9C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. </a:t>
            </a:r>
            <a:r>
              <a:rPr lang="en-US" altLang="ja-JP" sz="2000" b="1" dirty="0" err="1" smtClean="0">
                <a:solidFill>
                  <a:srgbClr val="005A9C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WoT</a:t>
            </a:r>
            <a:r>
              <a:rPr lang="en-US" altLang="ja-JP" sz="2000" b="1" dirty="0" smtClean="0">
                <a:solidFill>
                  <a:srgbClr val="005A9C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2000" b="1" dirty="0">
                <a:solidFill>
                  <a:srgbClr val="005A9C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Scripting API</a:t>
            </a:r>
            <a:r>
              <a:rPr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/>
            </a:r>
            <a:br>
              <a:rPr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</a:br>
            <a:r>
              <a:rPr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for </a:t>
            </a:r>
            <a:r>
              <a:rPr lang="en-US" altLang="ja-JP" sz="2000" dirty="0" smtClean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a browser-like</a:t>
            </a:r>
            <a:r>
              <a:rPr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/>
            </a:r>
            <a:br>
              <a:rPr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</a:br>
            <a:r>
              <a:rPr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runtime environment</a:t>
            </a:r>
            <a:endParaRPr lang="en-US" altLang="ja-JP" sz="2000" b="1" dirty="0">
              <a:solidFill>
                <a:prstClr val="black"/>
              </a:solidFill>
              <a:latin typeface="Arial" panose="020B0604020202020204" pitchFamily="34" charset="0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18" name="Rechteckiger Pfeil 34"/>
          <p:cNvSpPr/>
          <p:nvPr/>
        </p:nvSpPr>
        <p:spPr>
          <a:xfrm rot="5400000" flipH="1" flipV="1">
            <a:off x="4401194" y="3872748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Down Arrow 40"/>
          <p:cNvSpPr/>
          <p:nvPr/>
        </p:nvSpPr>
        <p:spPr>
          <a:xfrm rot="5400000">
            <a:off x="4572339" y="3547492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hteckiger Pfeil 34"/>
          <p:cNvSpPr/>
          <p:nvPr/>
        </p:nvSpPr>
        <p:spPr>
          <a:xfrm rot="16200000" flipH="1">
            <a:off x="3885316" y="2492261"/>
            <a:ext cx="1199104" cy="659454"/>
          </a:xfrm>
          <a:prstGeom prst="bentArrow">
            <a:avLst>
              <a:gd name="adj1" fmla="val 19275"/>
              <a:gd name="adj2" fmla="val 19999"/>
              <a:gd name="adj3" fmla="val 17105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ight Brace 43"/>
          <p:cNvSpPr/>
          <p:nvPr/>
        </p:nvSpPr>
        <p:spPr bwMode="auto">
          <a:xfrm>
            <a:off x="7537432" y="4153393"/>
            <a:ext cx="288032" cy="380048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2400">
              <a:latin typeface="Arial" panose="020B0604020202020204" pitchFamily="34" charset="0"/>
              <a:ea typeface="ヒラギノ角ゴ Pro W3" charset="0"/>
              <a:cs typeface="Arial" panose="020B0604020202020204" pitchFamily="34" charset="0"/>
            </a:endParaRPr>
          </a:p>
        </p:txBody>
      </p:sp>
      <p:sp>
        <p:nvSpPr>
          <p:cNvPr id="22" name="テキスト ボックス 41"/>
          <p:cNvSpPr txBox="1"/>
          <p:nvPr/>
        </p:nvSpPr>
        <p:spPr>
          <a:xfrm>
            <a:off x="7833920" y="4126793"/>
            <a:ext cx="3681280" cy="1015663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r>
              <a:rPr lang="en-US" altLang="ja-JP" sz="2000" b="1" dirty="0">
                <a:solidFill>
                  <a:srgbClr val="00B050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2</a:t>
            </a:r>
            <a:r>
              <a:rPr lang="en-US" altLang="ja-JP" sz="2000" b="1" dirty="0" smtClean="0">
                <a:solidFill>
                  <a:srgbClr val="00B050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. </a:t>
            </a:r>
            <a:r>
              <a:rPr lang="en-US" altLang="ja-JP" sz="2000" b="1" dirty="0" err="1" smtClean="0">
                <a:solidFill>
                  <a:srgbClr val="00B050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WoT</a:t>
            </a:r>
            <a:r>
              <a:rPr lang="en-US" altLang="ja-JP" sz="2000" b="1" dirty="0" smtClean="0">
                <a:solidFill>
                  <a:srgbClr val="00B050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2000" b="1" dirty="0">
                <a:solidFill>
                  <a:srgbClr val="00B050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Binding Templates</a:t>
            </a:r>
            <a:r>
              <a:rPr lang="en-US" altLang="ja-JP" sz="2000" b="1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/>
            </a:r>
            <a:br>
              <a:rPr lang="en-US" altLang="ja-JP" sz="2000" b="1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</a:br>
            <a:r>
              <a:rPr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to connect to different</a:t>
            </a:r>
            <a:br>
              <a:rPr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</a:br>
            <a:r>
              <a:rPr lang="en-US" altLang="ja-JP" sz="2000" dirty="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platforms and ecosystems</a:t>
            </a:r>
            <a:endParaRPr lang="en-US" altLang="ja-JP" sz="2000" b="1" dirty="0">
              <a:solidFill>
                <a:prstClr val="black"/>
              </a:solidFill>
              <a:latin typeface="Arial" panose="020B0604020202020204" pitchFamily="34" charset="0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23" name="テキスト ボックス 43"/>
          <p:cNvSpPr txBox="1"/>
          <p:nvPr/>
        </p:nvSpPr>
        <p:spPr>
          <a:xfrm>
            <a:off x="877824" y="1121534"/>
            <a:ext cx="4049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 smtClean="0">
                <a:solidFill>
                  <a:srgbClr val="4A7B7C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1. </a:t>
            </a:r>
            <a:r>
              <a:rPr lang="en-US" altLang="ja-JP" sz="2000" b="1" dirty="0" err="1" smtClean="0">
                <a:solidFill>
                  <a:srgbClr val="4A7B7C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WoT</a:t>
            </a:r>
            <a:r>
              <a:rPr lang="en-US" altLang="ja-JP" sz="2000" b="1" dirty="0" smtClean="0">
                <a:solidFill>
                  <a:srgbClr val="4A7B7C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2000" b="1" dirty="0">
                <a:solidFill>
                  <a:srgbClr val="4A7B7C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Thing Description (TD)</a:t>
            </a:r>
            <a:br>
              <a:rPr lang="en-US" altLang="ja-JP" sz="2000" b="1" dirty="0">
                <a:solidFill>
                  <a:srgbClr val="4A7B7C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</a:br>
            <a:r>
              <a:rPr lang="en-US" altLang="ja-JP" sz="2000" dirty="0"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with simple interaction model</a:t>
            </a:r>
            <a:endParaRPr lang="en-US" altLang="ja-JP" sz="2000" b="1" dirty="0">
              <a:solidFill>
                <a:prstClr val="black"/>
              </a:solidFill>
              <a:latin typeface="Arial" panose="020B0604020202020204" pitchFamily="34" charset="0"/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24" name="Cloud 46"/>
          <p:cNvSpPr/>
          <p:nvPr/>
        </p:nvSpPr>
        <p:spPr>
          <a:xfrm>
            <a:off x="1703512" y="2478159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</a:p>
        </p:txBody>
      </p:sp>
      <p:sp>
        <p:nvSpPr>
          <p:cNvPr id="25" name="Cloud 47"/>
          <p:cNvSpPr/>
          <p:nvPr/>
        </p:nvSpPr>
        <p:spPr>
          <a:xfrm>
            <a:off x="1931145" y="1890769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</a:p>
        </p:txBody>
      </p:sp>
      <p:sp>
        <p:nvSpPr>
          <p:cNvPr id="26" name="Cloud 48"/>
          <p:cNvSpPr/>
          <p:nvPr/>
        </p:nvSpPr>
        <p:spPr>
          <a:xfrm>
            <a:off x="2705137" y="2336219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Actions</a:t>
            </a:r>
          </a:p>
        </p:txBody>
      </p:sp>
      <p:sp>
        <p:nvSpPr>
          <p:cNvPr id="27" name="Pfeil nach unten 26"/>
          <p:cNvSpPr/>
          <p:nvPr/>
        </p:nvSpPr>
        <p:spPr bwMode="auto">
          <a:xfrm>
            <a:off x="5268187" y="2913992"/>
            <a:ext cx="432048" cy="263516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 flipV="1">
            <a:off x="6520036" y="2347001"/>
            <a:ext cx="432048" cy="318681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角丸四角形 21"/>
          <p:cNvSpPr/>
          <p:nvPr/>
        </p:nvSpPr>
        <p:spPr bwMode="auto">
          <a:xfrm>
            <a:off x="4927397" y="3570529"/>
            <a:ext cx="2348452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2000">
                <a:solidFill>
                  <a:prstClr val="white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Interaction Model</a:t>
            </a:r>
          </a:p>
        </p:txBody>
      </p:sp>
      <p:sp>
        <p:nvSpPr>
          <p:cNvPr id="30" name="角丸四角形 21"/>
          <p:cNvSpPr/>
          <p:nvPr/>
        </p:nvSpPr>
        <p:spPr bwMode="auto">
          <a:xfrm>
            <a:off x="4927397" y="4118805"/>
            <a:ext cx="2348452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2000">
                <a:solidFill>
                  <a:prstClr val="white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Binding Templates</a:t>
            </a:r>
          </a:p>
        </p:txBody>
      </p:sp>
      <p:sp>
        <p:nvSpPr>
          <p:cNvPr id="31" name="角丸四角形 21"/>
          <p:cNvSpPr/>
          <p:nvPr/>
        </p:nvSpPr>
        <p:spPr bwMode="auto">
          <a:xfrm>
            <a:off x="4934238" y="3022253"/>
            <a:ext cx="2348452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2000">
                <a:solidFill>
                  <a:prstClr val="white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Scripting API</a:t>
            </a:r>
          </a:p>
        </p:txBody>
      </p:sp>
      <p:sp>
        <p:nvSpPr>
          <p:cNvPr id="32" name="縦巻き 49"/>
          <p:cNvSpPr/>
          <p:nvPr/>
        </p:nvSpPr>
        <p:spPr bwMode="auto">
          <a:xfrm>
            <a:off x="5593216" y="1925330"/>
            <a:ext cx="1582726" cy="421673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160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App Script 2</a:t>
            </a:r>
          </a:p>
        </p:txBody>
      </p:sp>
      <p:sp>
        <p:nvSpPr>
          <p:cNvPr id="33" name="角丸四角形 21"/>
          <p:cNvSpPr/>
          <p:nvPr/>
        </p:nvSpPr>
        <p:spPr bwMode="auto">
          <a:xfrm>
            <a:off x="4934239" y="4667081"/>
            <a:ext cx="1099947" cy="430549"/>
          </a:xfrm>
          <a:prstGeom prst="roundRect">
            <a:avLst/>
          </a:prstGeom>
          <a:solidFill>
            <a:srgbClr val="FF9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200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34" name="角丸四角形 21"/>
          <p:cNvSpPr/>
          <p:nvPr/>
        </p:nvSpPr>
        <p:spPr bwMode="auto">
          <a:xfrm>
            <a:off x="6186088" y="4668419"/>
            <a:ext cx="1099947" cy="430549"/>
          </a:xfrm>
          <a:prstGeom prst="roundRect">
            <a:avLst/>
          </a:prstGeom>
          <a:solidFill>
            <a:srgbClr val="FF9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200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Client</a:t>
            </a:r>
          </a:p>
        </p:txBody>
      </p:sp>
      <p:sp>
        <p:nvSpPr>
          <p:cNvPr id="35" name="縦巻き 49"/>
          <p:cNvSpPr/>
          <p:nvPr/>
        </p:nvSpPr>
        <p:spPr bwMode="auto">
          <a:xfrm>
            <a:off x="5026074" y="2492319"/>
            <a:ext cx="1417357" cy="421673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1600">
                <a:solidFill>
                  <a:prstClr val="black"/>
                </a:solidFill>
                <a:latin typeface="Arial" panose="020B0604020202020204" pitchFamily="34" charset="0"/>
                <a:ea typeface="HG明朝E" panose="02020909000000000000" pitchFamily="17" charset="-128"/>
                <a:cs typeface="Arial" panose="020B0604020202020204" pitchFamily="34" charset="0"/>
              </a:rPr>
              <a:t>App Script 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5026117" y="5577596"/>
            <a:ext cx="914400" cy="3121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Expose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6261542" y="5577595"/>
            <a:ext cx="914400" cy="3121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Consume</a:t>
            </a:r>
          </a:p>
        </p:txBody>
      </p:sp>
      <p:sp>
        <p:nvSpPr>
          <p:cNvPr id="38" name="Down Arrow 40"/>
          <p:cNvSpPr/>
          <p:nvPr/>
        </p:nvSpPr>
        <p:spPr>
          <a:xfrm rot="16200000" flipH="1">
            <a:off x="7365166" y="3507470"/>
            <a:ext cx="379482" cy="558114"/>
          </a:xfrm>
          <a:prstGeom prst="upDownArrow">
            <a:avLst>
              <a:gd name="adj1" fmla="val 50000"/>
              <a:gd name="adj2" fmla="val 4828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Abgerundetes Rechteck 38"/>
          <p:cNvSpPr/>
          <p:nvPr/>
        </p:nvSpPr>
        <p:spPr bwMode="auto">
          <a:xfrm>
            <a:off x="7833962" y="3570527"/>
            <a:ext cx="2007726" cy="432000"/>
          </a:xfrm>
          <a:prstGeom prst="roundRect">
            <a:avLst>
              <a:gd name="adj" fmla="val 1825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Hardware</a:t>
            </a:r>
          </a:p>
        </p:txBody>
      </p:sp>
      <p:sp>
        <p:nvSpPr>
          <p:cNvPr id="40" name="Cloud 48"/>
          <p:cNvSpPr/>
          <p:nvPr/>
        </p:nvSpPr>
        <p:spPr>
          <a:xfrm>
            <a:off x="7464152" y="5142455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</a:t>
            </a:r>
          </a:p>
        </p:txBody>
      </p:sp>
      <p:sp>
        <p:nvSpPr>
          <p:cNvPr id="41" name="Cloud 48"/>
          <p:cNvSpPr/>
          <p:nvPr/>
        </p:nvSpPr>
        <p:spPr>
          <a:xfrm>
            <a:off x="7824192" y="5465725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CoAP</a:t>
            </a:r>
          </a:p>
        </p:txBody>
      </p:sp>
      <p:sp>
        <p:nvSpPr>
          <p:cNvPr id="42" name="Cloud 48"/>
          <p:cNvSpPr/>
          <p:nvPr/>
        </p:nvSpPr>
        <p:spPr>
          <a:xfrm>
            <a:off x="8692606" y="5455997"/>
            <a:ext cx="1165769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OneM2M</a:t>
            </a:r>
          </a:p>
        </p:txBody>
      </p:sp>
      <p:sp>
        <p:nvSpPr>
          <p:cNvPr id="43" name="Cloud 48"/>
          <p:cNvSpPr/>
          <p:nvPr/>
        </p:nvSpPr>
        <p:spPr>
          <a:xfrm>
            <a:off x="8184233" y="965991"/>
            <a:ext cx="1584127" cy="773640"/>
          </a:xfrm>
          <a:prstGeom prst="cloud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</p:txBody>
      </p:sp>
      <p:sp>
        <p:nvSpPr>
          <p:cNvPr id="44" name="Cloud 48"/>
          <p:cNvSpPr/>
          <p:nvPr/>
        </p:nvSpPr>
        <p:spPr>
          <a:xfrm>
            <a:off x="9192344" y="5074359"/>
            <a:ext cx="99972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BACnet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Wolkenförmige Legende 44"/>
          <p:cNvSpPr/>
          <p:nvPr/>
        </p:nvSpPr>
        <p:spPr>
          <a:xfrm>
            <a:off x="1919536" y="4638399"/>
            <a:ext cx="2232248" cy="1396726"/>
          </a:xfrm>
          <a:prstGeom prst="cloudCallout">
            <a:avLst>
              <a:gd name="adj1" fmla="val 72614"/>
              <a:gd name="adj2" fmla="val -18422"/>
            </a:avLst>
          </a:prstGeom>
          <a:solidFill>
            <a:srgbClr val="FF99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52000" tIns="10800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Things can be in</a:t>
            </a:r>
            <a:b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and/or</a:t>
            </a:r>
            <a:b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role:</a:t>
            </a:r>
            <a:b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Servient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Cloud 48"/>
          <p:cNvSpPr/>
          <p:nvPr/>
        </p:nvSpPr>
        <p:spPr>
          <a:xfrm>
            <a:off x="9724976" y="5455997"/>
            <a:ext cx="79208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7" name="Shape 512"/>
          <p:cNvSpPr txBox="1">
            <a:spLocks/>
          </p:cNvSpPr>
          <p:nvPr/>
        </p:nvSpPr>
        <p:spPr>
          <a:xfrm>
            <a:off x="2017141" y="170390"/>
            <a:ext cx="9113398" cy="8484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Font typeface="Arial"/>
              <a:buNone/>
              <a:defRPr sz="3733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Clr>
                <a:srgbClr val="000000"/>
              </a:buClr>
              <a:buSzPct val="25000"/>
            </a:pP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WoT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730" dirty="0" smtClean="0">
                <a:latin typeface="Arial" panose="020B0604020202020204" pitchFamily="34" charset="0"/>
                <a:cs typeface="Arial" panose="020B0604020202020204" pitchFamily="34" charset="0"/>
              </a:rPr>
              <a:t>Deliverables/Architecture</a:t>
            </a:r>
            <a:endParaRPr lang="en-US" sz="373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Shape 513" descr="1000px-W3C®_Icon.sv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7668" y="0"/>
            <a:ext cx="1634924" cy="11133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NDSS DISS 2018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6</a:t>
            </a:fld>
            <a:endParaRPr lang="en-US" sz="1067" b="0" i="0" u="none" strike="noStrike" cap="none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50455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6" grpId="0" animBg="1"/>
      <p:bldP spid="17" grpId="0"/>
      <p:bldP spid="21" grpId="0" animBg="1"/>
      <p:bldP spid="22" grpId="0"/>
      <p:bldP spid="23" grpId="0"/>
      <p:bldP spid="24" grpId="0" animBg="1"/>
      <p:bldP spid="25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960" y="127404"/>
            <a:ext cx="9758107" cy="936761"/>
          </a:xfrm>
        </p:spPr>
        <p:txBody>
          <a:bodyPr anchor="ctr" anchorCtr="0">
            <a:normAutofit/>
          </a:bodyPr>
          <a:lstStyle/>
          <a:p>
            <a:pPr>
              <a:lnSpc>
                <a:spcPts val="3733"/>
              </a:lnSpc>
            </a:pPr>
            <a:r>
              <a:rPr lang="en-GB" sz="373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GB" sz="373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lang="en-GB" sz="373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Key Deliverable: Thing Description</a:t>
            </a:r>
            <a:endParaRPr lang="en-GB" sz="373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570" y="1234440"/>
            <a:ext cx="4050088" cy="5013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Standardized</a:t>
            </a:r>
            <a:br>
              <a:rPr lang="en-GB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br>
              <a:rPr lang="en-GB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Metadata </a:t>
            </a:r>
          </a:p>
          <a:p>
            <a:pPr marL="534988" lvl="1" indent="-179388">
              <a:lnSpc>
                <a:spcPct val="100000"/>
              </a:lnSpc>
            </a:pPr>
            <a:r>
              <a:rPr lang="en-GB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Protocol-independent description of network APIs</a:t>
            </a:r>
          </a:p>
          <a:p>
            <a:pPr marL="534988" lvl="1" indent="-179388">
              <a:lnSpc>
                <a:spcPct val="100000"/>
              </a:lnSpc>
            </a:pPr>
            <a:r>
              <a:rPr lang="en-GB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 and security requirements</a:t>
            </a:r>
          </a:p>
          <a:p>
            <a:pPr marL="534988" lvl="1" indent="-179388">
              <a:lnSpc>
                <a:spcPct val="100000"/>
              </a:lnSpc>
            </a:pPr>
            <a:r>
              <a:rPr lang="en-GB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models and constraints</a:t>
            </a:r>
          </a:p>
          <a:p>
            <a:pPr marL="534988" lvl="1" indent="-179388">
              <a:lnSpc>
                <a:spcPct val="100000"/>
              </a:lnSpc>
            </a:pPr>
            <a:r>
              <a:rPr lang="en-GB" sz="2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 annotation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419" y="1388009"/>
            <a:ext cx="6636648" cy="2709077"/>
          </a:xfrm>
          <a:prstGeom prst="rect">
            <a:avLst/>
          </a:prstGeom>
        </p:spPr>
      </p:pic>
      <p:pic>
        <p:nvPicPr>
          <p:cNvPr id="7" name="Shape 369" descr="1000px-W3C®_Icon.svg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8928" y="34348"/>
            <a:ext cx="1635000" cy="11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35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4094" y="1"/>
            <a:ext cx="10869706" cy="1008070"/>
          </a:xfrm>
        </p:spPr>
        <p:txBody>
          <a:bodyPr>
            <a:normAutofit/>
          </a:bodyPr>
          <a:lstStyle/>
          <a:p>
            <a:r>
              <a:rPr lang="en-US" sz="373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Thing Description Example</a:t>
            </a:r>
            <a:endParaRPr lang="en-US" sz="373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1991544" y="1556793"/>
            <a:ext cx="8208912" cy="1954381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</a:t>
            </a:r>
            <a:r>
              <a:rPr lang="de-DE" sz="1600" dirty="0" err="1">
                <a:solidFill>
                  <a:srgbClr val="FF9900"/>
                </a:solidFill>
                <a:latin typeface="Consolas"/>
              </a:rPr>
              <a:t>context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"http://w3c.github.io/wot/w3c-wot-td-context.jsonld"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"http://example.org/actuator#"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"Thing"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MyLEDThing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base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"coap://myled.example.com:5683/"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security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cat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4A7B7C"/>
                </a:solidFill>
                <a:latin typeface="Consolas"/>
              </a:rPr>
              <a:t>token:jwt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alg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"HS256"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as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"https://authority-issuing.example.org"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smtClean="0">
                <a:solidFill>
                  <a:srgbClr val="4A7B7C"/>
                </a:solidFill>
                <a:latin typeface="Consolas"/>
              </a:rPr>
              <a:t>interaction"</a:t>
            </a:r>
            <a:r>
              <a:rPr lang="de-DE" sz="1600" dirty="0" smtClean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"Property"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domain:onOffStatus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status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600" dirty="0" err="1">
                <a:solidFill>
                  <a:srgbClr val="FF0066"/>
                </a:solidFill>
                <a:latin typeface="Consolas"/>
              </a:rPr>
              <a:t>boolean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writable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true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pwr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"http://mytemp.example.com:8080/status"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domain:fadeIn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fadeIn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"in"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"http://mytemp.example.com:8080/in"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                 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domain:fadeOut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fadeOut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"out"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"http://mytemp.example.com:8080/out"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"Event"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domain:alert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criticalCondition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600" dirty="0" err="1">
                <a:solidFill>
                  <a:srgbClr val="FF0066"/>
                </a:solidFill>
                <a:latin typeface="Consolas"/>
              </a:rPr>
              <a:t>string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ev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 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  <a:endParaRPr lang="de-CH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Wolkenförmige Legende 3"/>
          <p:cNvSpPr/>
          <p:nvPr/>
        </p:nvSpPr>
        <p:spPr>
          <a:xfrm>
            <a:off x="335360" y="1775181"/>
            <a:ext cx="1656184" cy="864096"/>
          </a:xfrm>
          <a:prstGeom prst="cloudCallout">
            <a:avLst>
              <a:gd name="adj1" fmla="val 66579"/>
              <a:gd name="adj2" fmla="val -22170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800" dirty="0"/>
              <a:t>JSON-LD</a:t>
            </a:r>
            <a:br>
              <a:rPr lang="de-DE" sz="1800" dirty="0"/>
            </a:br>
            <a:r>
              <a:rPr lang="de-DE" sz="1800" dirty="0"/>
              <a:t>(</a:t>
            </a:r>
            <a:r>
              <a:rPr lang="de-DE" sz="1800" dirty="0" err="1"/>
              <a:t>Linked</a:t>
            </a:r>
            <a:r>
              <a:rPr lang="de-DE" sz="1800" dirty="0"/>
              <a:t> Data)</a:t>
            </a:r>
          </a:p>
        </p:txBody>
      </p:sp>
      <p:sp>
        <p:nvSpPr>
          <p:cNvPr id="6" name="Wolkenförmige Legende 5"/>
          <p:cNvSpPr/>
          <p:nvPr/>
        </p:nvSpPr>
        <p:spPr>
          <a:xfrm>
            <a:off x="7769119" y="2564904"/>
            <a:ext cx="2016224" cy="864096"/>
          </a:xfrm>
          <a:prstGeom prst="cloudCallout">
            <a:avLst>
              <a:gd name="adj1" fmla="val -64018"/>
              <a:gd name="adj2" fmla="val -4751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52000" rIns="36000" rtlCol="0" anchor="ctr"/>
          <a:lstStyle/>
          <a:p>
            <a:pPr algn="ctr"/>
            <a:r>
              <a:rPr lang="de-DE" sz="1800" dirty="0"/>
              <a:t>D</a:t>
            </a:r>
            <a:r>
              <a:rPr lang="de-DE" sz="1800" dirty="0" smtClean="0"/>
              <a:t>omain-specific</a:t>
            </a:r>
            <a:r>
              <a:rPr lang="de-DE" sz="1800" dirty="0"/>
              <a:t/>
            </a:r>
            <a:br>
              <a:rPr lang="de-DE" sz="1800" dirty="0"/>
            </a:br>
            <a:r>
              <a:rPr lang="de-DE" sz="1800" dirty="0"/>
              <a:t>vocabulary</a:t>
            </a:r>
          </a:p>
        </p:txBody>
      </p:sp>
      <p:sp>
        <p:nvSpPr>
          <p:cNvPr id="7" name="Wolkenförmige Legende 6"/>
          <p:cNvSpPr/>
          <p:nvPr/>
        </p:nvSpPr>
        <p:spPr>
          <a:xfrm>
            <a:off x="7968208" y="4725144"/>
            <a:ext cx="2016224" cy="864096"/>
          </a:xfrm>
          <a:prstGeom prst="cloudCallout">
            <a:avLst>
              <a:gd name="adj1" fmla="val -50547"/>
              <a:gd name="adj2" fmla="val 63547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800" dirty="0"/>
              <a:t>JSON Schema</a:t>
            </a:r>
          </a:p>
        </p:txBody>
      </p:sp>
      <p:sp>
        <p:nvSpPr>
          <p:cNvPr id="8" name="Wolkenförmige Legende 7"/>
          <p:cNvSpPr/>
          <p:nvPr/>
        </p:nvSpPr>
        <p:spPr>
          <a:xfrm>
            <a:off x="8148021" y="739303"/>
            <a:ext cx="1908420" cy="1008112"/>
          </a:xfrm>
          <a:prstGeom prst="cloudCallout">
            <a:avLst>
              <a:gd name="adj1" fmla="val -43792"/>
              <a:gd name="adj2" fmla="val 79264"/>
            </a:avLst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36000" rtlCol="0" anchor="ctr"/>
          <a:lstStyle/>
          <a:p>
            <a:pPr algn="ctr"/>
            <a:r>
              <a:rPr lang="de-DE" sz="1800" dirty="0"/>
              <a:t>W3C WoT TD</a:t>
            </a:r>
            <a:br>
              <a:rPr lang="de-DE" sz="1800" dirty="0"/>
            </a:br>
            <a:r>
              <a:rPr lang="de-DE" sz="1800" dirty="0" err="1"/>
              <a:t>vocabulary</a:t>
            </a:r>
            <a:endParaRPr lang="de-DE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Wolkenförmige Legende 5"/>
          <p:cNvSpPr/>
          <p:nvPr/>
        </p:nvSpPr>
        <p:spPr>
          <a:xfrm>
            <a:off x="8128485" y="3587867"/>
            <a:ext cx="2016224" cy="864096"/>
          </a:xfrm>
          <a:prstGeom prst="cloudCallout">
            <a:avLst>
              <a:gd name="adj1" fmla="val -80024"/>
              <a:gd name="adj2" fmla="val 22205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52000" rIns="36000" rtlCol="0" anchor="ctr"/>
          <a:lstStyle/>
          <a:p>
            <a:pPr algn="ctr"/>
            <a:r>
              <a:rPr lang="de-DE" sz="1800" dirty="0" smtClean="0"/>
              <a:t>Security</a:t>
            </a:r>
            <a:br>
              <a:rPr lang="de-DE" sz="1800" dirty="0" smtClean="0"/>
            </a:br>
            <a:r>
              <a:rPr lang="de-DE" sz="1800" dirty="0" smtClean="0"/>
              <a:t>metadata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7317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6953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3.33333E-6 -0.7363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80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4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1991544" y="-3206915"/>
            <a:ext cx="8208912" cy="1954381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</a:t>
            </a:r>
            <a:r>
              <a:rPr lang="de-DE" sz="1600" dirty="0" err="1">
                <a:solidFill>
                  <a:srgbClr val="FF9900"/>
                </a:solidFill>
                <a:latin typeface="Consolas"/>
              </a:rPr>
              <a:t>context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"http://w3c.github.io/wot/w3c-wot-td-context.jsonld"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"http://example.org/actuator#"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"Thing"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MyLEDThing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base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"coap://myled.example.com:5683/"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security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cat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4A7B7C"/>
                </a:solidFill>
                <a:latin typeface="Consolas"/>
              </a:rPr>
              <a:t>token:jwt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alg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"HS256"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as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"https://authority-issuing.example.org"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smtClean="0">
                <a:solidFill>
                  <a:srgbClr val="4A7B7C"/>
                </a:solidFill>
                <a:latin typeface="Consolas"/>
              </a:rPr>
              <a:t>interaction"</a:t>
            </a:r>
            <a:r>
              <a:rPr lang="de-DE" sz="1600" dirty="0" smtClean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"Property"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domain:onOffStatus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status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600" dirty="0" err="1">
                <a:solidFill>
                  <a:srgbClr val="FF0066"/>
                </a:solidFill>
                <a:latin typeface="Consolas"/>
              </a:rPr>
              <a:t>boolean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writable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true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pwr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"http://mytemp.example.com:8080/status"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domain:fadeIn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fadeIn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"in"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"http://mytemp.example.com:8080/in"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                 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domain:fadeOut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fadeOut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"out"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"http://mytemp.example.com:8080/out"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"Event"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domain:alert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criticalCondition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600" dirty="0" err="1">
                <a:solidFill>
                  <a:srgbClr val="FF0066"/>
                </a:solidFill>
                <a:latin typeface="Consolas"/>
              </a:rPr>
              <a:t>string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ev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 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  <a:endParaRPr lang="de-CH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Geschweifte Klammer rechts 3"/>
          <p:cNvSpPr/>
          <p:nvPr/>
        </p:nvSpPr>
        <p:spPr>
          <a:xfrm>
            <a:off x="8688288" y="404665"/>
            <a:ext cx="216024" cy="367240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Geschweifte Klammer rechts 6"/>
          <p:cNvSpPr/>
          <p:nvPr/>
        </p:nvSpPr>
        <p:spPr>
          <a:xfrm>
            <a:off x="8688288" y="4293096"/>
            <a:ext cx="216024" cy="26642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feld 8"/>
          <p:cNvSpPr txBox="1"/>
          <p:nvPr/>
        </p:nvSpPr>
        <p:spPr>
          <a:xfrm>
            <a:off x="8913838" y="2010035"/>
            <a:ext cx="109036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Property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8976322" y="5394411"/>
            <a:ext cx="84991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Action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50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-1.36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  <p:bldP spid="7" grpId="0" animBg="1"/>
      <p:bldP spid="9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2031</TotalTime>
  <Words>2140</Words>
  <Application>Microsoft Office PowerPoint</Application>
  <PresentationFormat>Widescreen</PresentationFormat>
  <Paragraphs>436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Calibri Light</vt:lpstr>
      <vt:lpstr>Arial</vt:lpstr>
      <vt:lpstr>Wingdings</vt:lpstr>
      <vt:lpstr>Noto Sans Symbols</vt:lpstr>
      <vt:lpstr>Consolas</vt:lpstr>
      <vt:lpstr>ヒラギノ角ゴ Pro W3</vt:lpstr>
      <vt:lpstr>Calibri</vt:lpstr>
      <vt:lpstr>HG明朝E</vt:lpstr>
      <vt:lpstr>Office Theme</vt:lpstr>
      <vt:lpstr>1_Office Theme</vt:lpstr>
      <vt:lpstr>Distributed Security  Risks and Opportunities in the  W3C Web of Things</vt:lpstr>
      <vt:lpstr>Outline</vt:lpstr>
      <vt:lpstr>Goals</vt:lpstr>
      <vt:lpstr>Web of Things</vt:lpstr>
      <vt:lpstr>Web of Things: Resources and Links</vt:lpstr>
      <vt:lpstr>PowerPoint Presentation</vt:lpstr>
      <vt:lpstr>WoT Key Deliverable: Thing Description</vt:lpstr>
      <vt:lpstr>Thing Description Example</vt:lpstr>
      <vt:lpstr>PowerPoint Presentation</vt:lpstr>
      <vt:lpstr>PowerPoint Presentation</vt:lpstr>
      <vt:lpstr>Problem 1: Local Links</vt:lpstr>
      <vt:lpstr>Problem 2: Vulnerability Analysis</vt:lpstr>
      <vt:lpstr>Problem 3: Endpoint Adaptation</vt:lpstr>
      <vt:lpstr>Problem 4: Semantic Discovery</vt:lpstr>
      <vt:lpstr>Problem 5: Security Metadata</vt:lpstr>
      <vt:lpstr>Summary</vt:lpstr>
      <vt:lpstr>Follow-up Actions</vt:lpstr>
      <vt:lpstr>Web of Things: Interest Group Members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Siow, Eric</dc:creator>
  <cp:keywords>CTPClassification=CTP_IC:VisualMarkings=, CTPClassification=CTP_IC</cp:keywords>
  <cp:lastModifiedBy>Mccool, Michael</cp:lastModifiedBy>
  <cp:revision>378</cp:revision>
  <cp:lastPrinted>2017-07-11T17:19:20Z</cp:lastPrinted>
  <dcterms:modified xsi:type="dcterms:W3CDTF">2018-02-18T22:31:13Z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a9d0a3df-2c9c-480f-9b3f-87a3bf1e917e</vt:lpwstr>
  </property>
  <property fmtid="{D5CDD505-2E9C-101B-9397-08002B2CF9AE}" pid="3" name="CTP_BU">
    <vt:lpwstr>SSG ENABLING GROUP</vt:lpwstr>
  </property>
  <property fmtid="{D5CDD505-2E9C-101B-9397-08002B2CF9AE}" pid="4" name="CTP_TimeStamp">
    <vt:lpwstr>2018-02-18 22:31:09Z</vt:lpwstr>
  </property>
  <property fmtid="{D5CDD505-2E9C-101B-9397-08002B2CF9AE}" pid="5" name="CTPClassification">
    <vt:lpwstr>CTP_IC</vt:lpwstr>
  </property>
</Properties>
</file>